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72" r:id="rId2"/>
    <p:sldId id="285" r:id="rId3"/>
    <p:sldId id="259" r:id="rId4"/>
    <p:sldId id="282" r:id="rId5"/>
    <p:sldId id="266" r:id="rId6"/>
    <p:sldId id="267" r:id="rId7"/>
    <p:sldId id="276" r:id="rId8"/>
    <p:sldId id="260" r:id="rId9"/>
    <p:sldId id="274" r:id="rId10"/>
    <p:sldId id="275" r:id="rId11"/>
    <p:sldId id="288" r:id="rId12"/>
    <p:sldId id="281" r:id="rId13"/>
    <p:sldId id="278" r:id="rId14"/>
    <p:sldId id="279" r:id="rId15"/>
    <p:sldId id="287" r:id="rId16"/>
    <p:sldId id="289" r:id="rId17"/>
    <p:sldId id="268" r:id="rId18"/>
    <p:sldId id="264" r:id="rId19"/>
    <p:sldId id="265" r:id="rId20"/>
    <p:sldId id="263" r:id="rId21"/>
    <p:sldId id="283" r:id="rId22"/>
    <p:sldId id="286" r:id="rId23"/>
    <p:sldId id="284" r:id="rId24"/>
    <p:sldId id="26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  <p:cmAuthor id="2" name="CBNU" initials="C" lastIdx="1" clrIdx="1">
    <p:extLst>
      <p:ext uri="{19B8F6BF-5375-455C-9EA6-DF929625EA0E}">
        <p15:presenceInfo xmlns:p15="http://schemas.microsoft.com/office/powerpoint/2012/main" userId="CBN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0D59"/>
    <a:srgbClr val="FADD32"/>
    <a:srgbClr val="FFFBE1"/>
    <a:srgbClr val="328A73"/>
    <a:srgbClr val="FEF6BA"/>
    <a:srgbClr val="FCEB88"/>
    <a:srgbClr val="5E5130"/>
    <a:srgbClr val="2B7763"/>
    <a:srgbClr val="2D8F75"/>
    <a:srgbClr val="2575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 autoAdjust="0"/>
    <p:restoredTop sz="96370" autoAdjust="0"/>
  </p:normalViewPr>
  <p:slideViewPr>
    <p:cSldViewPr snapToGrid="0">
      <p:cViewPr varScale="1">
        <p:scale>
          <a:sx n="124" d="100"/>
          <a:sy n="124" d="100"/>
        </p:scale>
        <p:origin x="11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3CCC1-A6E2-48A4-A517-FFE18489435A}" type="datetimeFigureOut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633C5-4C72-4391-A736-15D0DB18C9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369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633C5-4C72-4391-A736-15D0DB18C99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3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633C5-4C72-4391-A736-15D0DB18C99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42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633C5-4C72-4391-A736-15D0DB18C99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592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633C5-4C72-4391-A736-15D0DB18C99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684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 </a:t>
            </a:r>
            <a:r>
              <a:rPr lang="ko-KR" altLang="en-US" dirty="0" err="1"/>
              <a:t>활동시</a:t>
            </a:r>
            <a:r>
              <a:rPr lang="en-US" altLang="ko-KR" dirty="0"/>
              <a:t>, 2</a:t>
            </a:r>
            <a:r>
              <a:rPr lang="ko-KR" altLang="en-US" dirty="0" err="1"/>
              <a:t>인팀</a:t>
            </a:r>
            <a:r>
              <a:rPr lang="ko-KR" altLang="en-US" dirty="0"/>
              <a:t> 전원참석</a:t>
            </a:r>
            <a:r>
              <a:rPr lang="en-US" altLang="ko-KR" dirty="0"/>
              <a:t>, 3-4</a:t>
            </a:r>
            <a:r>
              <a:rPr lang="ko-KR" altLang="en-US" dirty="0" err="1"/>
              <a:t>인팀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명이상 참석</a:t>
            </a:r>
            <a:r>
              <a:rPr lang="en-US" altLang="ko-KR" dirty="0"/>
              <a:t>.  </a:t>
            </a:r>
            <a:r>
              <a:rPr lang="ko-KR" altLang="en-US" dirty="0"/>
              <a:t>팀 전원이 아니라 활동시에 모인 </a:t>
            </a:r>
            <a:r>
              <a:rPr lang="ko-KR" altLang="en-US" dirty="0" err="1"/>
              <a:t>팀원당</a:t>
            </a:r>
            <a:r>
              <a:rPr lang="ko-KR" altLang="en-US" dirty="0"/>
              <a:t> 금액으로 집행하여야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633C5-4C72-4391-A736-15D0DB18C99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23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633C5-4C72-4391-A736-15D0DB18C99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110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B3316-871E-46E9-AB60-E37652C7F7DF}" type="datetime1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9CF59-AD97-480E-B87C-4E49F8049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07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58A9C-BF9A-40B7-A764-6192443E0A07}" type="datetime1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9CF59-AD97-480E-B87C-4E49F8049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016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C4D6A-FAAC-468E-AC48-96B44719F19E}" type="datetime1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9CF59-AD97-480E-B87C-4E49F8049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289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1ED86-8103-48BE-9F44-3475C70F27EB}" type="datetime1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9CF59-AD97-480E-B87C-4E49F8049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866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50620-B64D-448A-8EF6-F8E7D98C4372}" type="datetime1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9CF59-AD97-480E-B87C-4E49F8049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40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D0024-6DDC-4DC9-B483-062BE6B61D96}" type="datetime1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9CF59-AD97-480E-B87C-4E49F8049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470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15121-DA37-4FFE-8B21-24420842BE02}" type="datetime1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9CF59-AD97-480E-B87C-4E49F8049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685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3662E-F986-4618-B6BB-F7345921E19B}" type="datetime1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9CF59-AD97-480E-B87C-4E49F8049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54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7124D-EFFE-4DFD-BA92-A12CD29B9946}" type="datetime1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9CF59-AD97-480E-B87C-4E49F8049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448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2CEA3-0F0B-434C-8251-3342688AF2A9}" type="datetime1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9CF59-AD97-480E-B87C-4E49F8049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596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C53A4-D355-4AE5-91FC-72D530889ACA}" type="datetime1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9CF59-AD97-480E-B87C-4E49F8049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52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54FD6-8963-4104-912E-A18CFD628894}" type="datetime1">
              <a:rPr lang="ko-KR" altLang="en-US" smtClean="0"/>
              <a:t>2024-09-30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E9CF59-AD97-480E-B87C-4E49F80499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49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D54998-C3DC-462F-A81C-B0E1AC669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F436FA1-83BE-4E28-8E17-A2B626186F12}"/>
              </a:ext>
            </a:extLst>
          </p:cNvPr>
          <p:cNvSpPr/>
          <p:nvPr/>
        </p:nvSpPr>
        <p:spPr>
          <a:xfrm>
            <a:off x="11620500" y="533401"/>
            <a:ext cx="381000" cy="809624"/>
          </a:xfrm>
          <a:prstGeom prst="rect">
            <a:avLst/>
          </a:prstGeom>
          <a:solidFill>
            <a:srgbClr val="9D0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2400" dirty="0"/>
              <a:t>2024</a:t>
            </a:r>
            <a:endParaRPr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C5B8ED-2560-4DC7-8924-21AE1CFE17CE}"/>
              </a:ext>
            </a:extLst>
          </p:cNvPr>
          <p:cNvSpPr/>
          <p:nvPr/>
        </p:nvSpPr>
        <p:spPr>
          <a:xfrm>
            <a:off x="11687175" y="2257425"/>
            <a:ext cx="219075" cy="161925"/>
          </a:xfrm>
          <a:prstGeom prst="rect">
            <a:avLst/>
          </a:prstGeom>
          <a:solidFill>
            <a:srgbClr val="9D0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ko-KR" sz="2400" dirty="0"/>
              <a:t>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36981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44714" y="1514501"/>
            <a:ext cx="10381875" cy="1691553"/>
          </a:xfrm>
          <a:prstGeom prst="rect">
            <a:avLst/>
          </a:prstGeom>
          <a:solidFill>
            <a:srgbClr val="FFFBE1"/>
          </a:solidFill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4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팀활동</a:t>
            </a:r>
            <a:r>
              <a:rPr lang="ko-KR" altLang="en-US" sz="24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예산사용 증빙 방법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팀 활동비 지출 증빙자료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대표자의 카드로 지출한 영수증</a:t>
            </a:r>
            <a:r>
              <a:rPr lang="en-US" altLang="ko-KR" sz="16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또는 </a:t>
            </a:r>
            <a:r>
              <a:rPr lang="ko-KR" altLang="en-US" sz="16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현금영수증</a:t>
            </a:r>
            <a:r>
              <a:rPr lang="en-US" altLang="ko-KR" sz="16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지출 증빙용</a:t>
            </a:r>
            <a:r>
              <a:rPr lang="en-US" altLang="ko-KR" sz="16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600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지출 증빙 불가 항목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highlight>
                  <a:srgbClr val="FADD3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간이영수증</a:t>
            </a:r>
            <a:r>
              <a:rPr lang="en-US" altLang="ko-KR" sz="1600" dirty="0">
                <a:highlight>
                  <a:srgbClr val="FADD3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highlight>
                  <a:srgbClr val="FADD3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지출 세부내역이 명시돼 있지 않은 영수증</a:t>
            </a:r>
            <a:r>
              <a:rPr lang="en-US" altLang="ko-KR" sz="1600" dirty="0">
                <a:highlight>
                  <a:srgbClr val="FADD3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highlight>
                  <a:srgbClr val="FADD3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활동 일지에 따른 활동내역과 </a:t>
            </a:r>
            <a:endParaRPr lang="en-US" altLang="ko-KR" sz="1600" dirty="0">
              <a:highlight>
                <a:srgbClr val="FADD32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                      </a:t>
            </a:r>
            <a:r>
              <a:rPr lang="ko-KR" altLang="en-US" sz="1600" dirty="0">
                <a:highlight>
                  <a:srgbClr val="FADD3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맞지 않는 지출 금액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963D5F-9E2C-4AF7-9114-7B1983D772DC}"/>
              </a:ext>
            </a:extLst>
          </p:cNvPr>
          <p:cNvSpPr/>
          <p:nvPr/>
        </p:nvSpPr>
        <p:spPr>
          <a:xfrm>
            <a:off x="127590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161301-8C88-4B9E-8C5D-86E8957A4191}"/>
              </a:ext>
            </a:extLst>
          </p:cNvPr>
          <p:cNvCxnSpPr>
            <a:cxnSpLocks/>
          </p:cNvCxnSpPr>
          <p:nvPr/>
        </p:nvCxnSpPr>
        <p:spPr>
          <a:xfrm flipV="1">
            <a:off x="564032" y="1330562"/>
            <a:ext cx="6208908" cy="20220"/>
          </a:xfrm>
          <a:prstGeom prst="line">
            <a:avLst/>
          </a:prstGeom>
          <a:ln w="38100"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B8ACB7-0A70-4028-9288-7BAF649FB0BB}"/>
              </a:ext>
            </a:extLst>
          </p:cNvPr>
          <p:cNvSpPr txBox="1"/>
          <p:nvPr/>
        </p:nvSpPr>
        <p:spPr>
          <a:xfrm>
            <a:off x="564032" y="499565"/>
            <a:ext cx="7899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팀활동</a:t>
            </a:r>
            <a:r>
              <a:rPr lang="ko-KR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예산 집행기준</a:t>
            </a:r>
            <a:endParaRPr lang="en-US" altLang="ko-KR" sz="2400" b="1" dirty="0">
              <a:solidFill>
                <a:schemeClr val="accent2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FAC7AD-7184-4A51-9681-0244CA5D9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424" y="294714"/>
            <a:ext cx="2088776" cy="325725"/>
          </a:xfrm>
          <a:prstGeom prst="rect">
            <a:avLst/>
          </a:prstGeom>
          <a:effectLst>
            <a:softEdge rad="63500"/>
          </a:effec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9D38535-D6D0-4157-8A5D-02E963A66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036738"/>
              </p:ext>
            </p:extLst>
          </p:nvPr>
        </p:nvGraphicFramePr>
        <p:xfrm>
          <a:off x="706343" y="3295472"/>
          <a:ext cx="10858128" cy="306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7963">
                  <a:extLst>
                    <a:ext uri="{9D8B030D-6E8A-4147-A177-3AD203B41FA5}">
                      <a16:colId xmlns:a16="http://schemas.microsoft.com/office/drawing/2014/main" val="3126352287"/>
                    </a:ext>
                  </a:extLst>
                </a:gridCol>
                <a:gridCol w="3463768">
                  <a:extLst>
                    <a:ext uri="{9D8B030D-6E8A-4147-A177-3AD203B41FA5}">
                      <a16:colId xmlns:a16="http://schemas.microsoft.com/office/drawing/2014/main" val="2030234025"/>
                    </a:ext>
                  </a:extLst>
                </a:gridCol>
                <a:gridCol w="4065675">
                  <a:extLst>
                    <a:ext uri="{9D8B030D-6E8A-4147-A177-3AD203B41FA5}">
                      <a16:colId xmlns:a16="http://schemas.microsoft.com/office/drawing/2014/main" val="2787467453"/>
                    </a:ext>
                  </a:extLst>
                </a:gridCol>
                <a:gridCol w="2080722">
                  <a:extLst>
                    <a:ext uri="{9D8B030D-6E8A-4147-A177-3AD203B41FA5}">
                      <a16:colId xmlns:a16="http://schemas.microsoft.com/office/drawing/2014/main" val="3668877739"/>
                    </a:ext>
                  </a:extLst>
                </a:gridCol>
              </a:tblGrid>
              <a:tr h="400929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회의비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재료비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여비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490569"/>
                  </a:ext>
                </a:extLst>
              </a:tr>
              <a:tr h="400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지출서류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카드영수증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현금영수증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),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활동일지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카드영수증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현금영수증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),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거래명세서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납품서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  <a:p>
                      <a:pPr algn="ctr" latinLnBrk="1"/>
                      <a:endParaRPr lang="ko-KR" altLang="en-US" sz="12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대중교통 차표 원본 또는 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카드 영수증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활동일지</a:t>
                      </a:r>
                    </a:p>
                    <a:p>
                      <a:pPr algn="ctr" latinLnBrk="1"/>
                      <a:endParaRPr lang="ko-KR" altLang="en-US" sz="12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195439"/>
                  </a:ext>
                </a:extLst>
              </a:tr>
              <a:tr h="400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지출기준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인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만원 이내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-</a:t>
                      </a:r>
                      <a:endParaRPr lang="ko-KR" altLang="en-US" sz="12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-</a:t>
                      </a:r>
                      <a:endParaRPr lang="ko-KR" altLang="en-US" sz="12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03158"/>
                  </a:ext>
                </a:extLst>
              </a:tr>
              <a:tr h="400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사용범위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식대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다과비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스터디룸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 공간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대여비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 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활동 주제에 적합한 재료구입비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인쇄비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간행물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문제집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문구용품 등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시외버스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시내버스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택시비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3878"/>
                  </a:ext>
                </a:extLst>
              </a:tr>
              <a:tr h="1168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주의사항</a:t>
                      </a:r>
                      <a:endParaRPr lang="en-US" altLang="ko-KR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E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다과비는 영수증 상 품목별 구입내역 필수 기재   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  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품목 내역 확인 불가할 경우 증빙 불가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주류 및 유흥비가 포함된 영수증은 불인정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식대와 다과비는 동시에 지출 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E1"/>
                    </a:solidFill>
                  </a:tcPr>
                </a:tc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재료비는 영수증 상 품목별 구입내역 필수 기재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품목 내역 확인 불가할 경우 증빙 불가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사무용품 구입 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카드영수증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거래명세서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납품서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인쇄물 제작 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카드영수증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견적서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납품서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인쇄물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부</a:t>
                      </a:r>
                    </a:p>
                    <a:p>
                      <a:pPr fontAlgn="base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·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문제집 구입 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카드영수증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거래명세서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납품서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), </a:t>
                      </a:r>
                    </a:p>
                    <a:p>
                      <a:pPr fontAlgn="base" latinLnBrk="1"/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                                 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도서수령대장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서식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5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붙임 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8)</a:t>
                      </a:r>
                      <a:endParaRPr lang="ko-KR" altLang="en-US" sz="105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-</a:t>
                      </a:r>
                      <a:endParaRPr lang="ko-KR" altLang="en-US" sz="12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359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973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963D5F-9E2C-4AF7-9114-7B1983D772DC}"/>
              </a:ext>
            </a:extLst>
          </p:cNvPr>
          <p:cNvSpPr/>
          <p:nvPr/>
        </p:nvSpPr>
        <p:spPr>
          <a:xfrm>
            <a:off x="127590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161301-8C88-4B9E-8C5D-86E8957A4191}"/>
              </a:ext>
            </a:extLst>
          </p:cNvPr>
          <p:cNvCxnSpPr>
            <a:cxnSpLocks/>
          </p:cNvCxnSpPr>
          <p:nvPr/>
        </p:nvCxnSpPr>
        <p:spPr>
          <a:xfrm flipV="1">
            <a:off x="564032" y="1330562"/>
            <a:ext cx="6208908" cy="20220"/>
          </a:xfrm>
          <a:prstGeom prst="line">
            <a:avLst/>
          </a:prstGeom>
          <a:ln w="38100"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B8ACB7-0A70-4028-9288-7BAF649FB0BB}"/>
              </a:ext>
            </a:extLst>
          </p:cNvPr>
          <p:cNvSpPr txBox="1"/>
          <p:nvPr/>
        </p:nvSpPr>
        <p:spPr>
          <a:xfrm>
            <a:off x="564032" y="499565"/>
            <a:ext cx="7899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활동장소 </a:t>
            </a:r>
            <a:r>
              <a:rPr lang="ko-KR" altLang="en-US" sz="4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추천예시</a:t>
            </a:r>
            <a:endParaRPr lang="en-US" altLang="ko-KR" sz="2400" b="1" dirty="0">
              <a:solidFill>
                <a:schemeClr val="accent2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FAC7AD-7184-4A51-9681-0244CA5D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424" y="294714"/>
            <a:ext cx="2088776" cy="325725"/>
          </a:xfrm>
          <a:prstGeom prst="rect">
            <a:avLst/>
          </a:prstGeom>
          <a:effectLst>
            <a:softEdge rad="63500"/>
          </a:effec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9D38535-D6D0-4157-8A5D-02E963A66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050789"/>
              </p:ext>
            </p:extLst>
          </p:nvPr>
        </p:nvGraphicFramePr>
        <p:xfrm>
          <a:off x="597586" y="1550136"/>
          <a:ext cx="10973420" cy="4713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710">
                  <a:extLst>
                    <a:ext uri="{9D8B030D-6E8A-4147-A177-3AD203B41FA5}">
                      <a16:colId xmlns:a16="http://schemas.microsoft.com/office/drawing/2014/main" val="2030234025"/>
                    </a:ext>
                  </a:extLst>
                </a:gridCol>
                <a:gridCol w="5486710">
                  <a:extLst>
                    <a:ext uri="{9D8B030D-6E8A-4147-A177-3AD203B41FA5}">
                      <a16:colId xmlns:a16="http://schemas.microsoft.com/office/drawing/2014/main" val="2787467453"/>
                    </a:ext>
                  </a:extLst>
                </a:gridCol>
              </a:tblGrid>
              <a:tr h="477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회의비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재료비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490569"/>
                  </a:ext>
                </a:extLst>
              </a:tr>
              <a:tr h="3658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쿡메시야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서래갈매기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종가대박집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등촌샤브칼국수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짚신스시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&amp; 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롤</a:t>
                      </a:r>
                    </a:p>
                    <a:p>
                      <a:pPr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버거킹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  <a:p>
                      <a:pPr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달꽃다방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  <a:p>
                      <a:pPr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유로코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 피자 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  <a:p>
                      <a:pPr algn="ctr" fontAlgn="base" latinLnBrk="1">
                        <a:lnSpc>
                          <a:spcPct val="100000"/>
                        </a:lnSpc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Soon</a:t>
                      </a:r>
                    </a:p>
                    <a:p>
                      <a:pPr algn="ctr" fontAlgn="base" latinLnBrk="1">
                        <a:lnSpc>
                          <a:spcPct val="100000"/>
                        </a:lnSpc>
                      </a:pP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  <a:p>
                      <a:pPr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감성커피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  <a:p>
                      <a:pPr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스트라우스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  <a:p>
                      <a:pPr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로이작업실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  <a:p>
                      <a:pPr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키츠커피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  <a:p>
                      <a:pPr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카페마냐나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  <a:p>
                      <a:pPr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 err="1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라이튼커피</a:t>
                      </a:r>
                      <a:endParaRPr lang="en-US" altLang="ko-KR" sz="1600" kern="1200" dirty="0">
                        <a:solidFill>
                          <a:schemeClr val="dk1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+mn-cs"/>
                      </a:endParaRPr>
                    </a:p>
                    <a:p>
                      <a:pPr algn="ctr" fontAlgn="base" latinLnBrk="1">
                        <a:lnSpc>
                          <a:spcPct val="100000"/>
                        </a:lnSpc>
                      </a:pP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루틴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+mn-cs"/>
                        </a:rPr>
                        <a:t>759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위넌</a:t>
                      </a:r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스터디카페</a:t>
                      </a:r>
                      <a:endParaRPr lang="en-US" altLang="ko-KR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비채</a:t>
                      </a:r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스터디카페</a:t>
                      </a:r>
                      <a:endParaRPr lang="en-US" altLang="ko-KR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시작 </a:t>
                      </a:r>
                      <a:r>
                        <a:rPr lang="ko-KR" altLang="en-US" sz="16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스터디카페</a:t>
                      </a:r>
                      <a:endParaRPr lang="en-US" altLang="ko-KR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스터디카페</a:t>
                      </a:r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r>
                        <a:rPr lang="ko-KR" altLang="en-US" sz="16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마리스</a:t>
                      </a:r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endParaRPr lang="en-US" altLang="ko-KR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en-US" altLang="ko-KR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충북대학교 생활협동조합</a:t>
                      </a:r>
                      <a:endParaRPr lang="en-US" altLang="ko-KR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문구점</a:t>
                      </a:r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프린트</a:t>
                      </a:r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서점</a:t>
                      </a:r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프린트카페 충북대점</a:t>
                      </a:r>
                      <a:endParaRPr lang="en-US" altLang="ko-KR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C.N.A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dirty="0" err="1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다이소</a:t>
                      </a:r>
                      <a:r>
                        <a:rPr lang="ko-KR" altLang="en-US" sz="16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endParaRPr lang="en-US" altLang="ko-KR" sz="16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B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19543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5ADB80D3-C8B9-4FB5-B047-750DCEA042CF}"/>
              </a:ext>
            </a:extLst>
          </p:cNvPr>
          <p:cNvSpPr/>
          <p:nvPr/>
        </p:nvSpPr>
        <p:spPr>
          <a:xfrm>
            <a:off x="597588" y="219386"/>
            <a:ext cx="2454518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슬기로운 팀 학습활동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17FC9-DAE7-4524-92A5-B6AC29422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967" y="1275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1E24B71-63D4-4960-A1BF-013DDDFCE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367" y="2799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324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963D5F-9E2C-4AF7-9114-7B1983D772DC}"/>
              </a:ext>
            </a:extLst>
          </p:cNvPr>
          <p:cNvSpPr/>
          <p:nvPr/>
        </p:nvSpPr>
        <p:spPr>
          <a:xfrm>
            <a:off x="127590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161301-8C88-4B9E-8C5D-86E8957A4191}"/>
              </a:ext>
            </a:extLst>
          </p:cNvPr>
          <p:cNvCxnSpPr>
            <a:cxnSpLocks/>
          </p:cNvCxnSpPr>
          <p:nvPr/>
        </p:nvCxnSpPr>
        <p:spPr>
          <a:xfrm>
            <a:off x="673088" y="1099113"/>
            <a:ext cx="6071661" cy="0"/>
          </a:xfrm>
          <a:prstGeom prst="line">
            <a:avLst/>
          </a:prstGeom>
          <a:ln w="38100"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B8ACB7-0A70-4028-9288-7BAF649FB0BB}"/>
              </a:ext>
            </a:extLst>
          </p:cNvPr>
          <p:cNvSpPr txBox="1"/>
          <p:nvPr/>
        </p:nvSpPr>
        <p:spPr>
          <a:xfrm>
            <a:off x="564032" y="204940"/>
            <a:ext cx="631494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팀활동</a:t>
            </a:r>
            <a:r>
              <a:rPr lang="ko-KR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예산 집행 예시</a:t>
            </a:r>
            <a:endParaRPr lang="en-US" altLang="ko-KR" sz="2400" b="1" dirty="0">
              <a:solidFill>
                <a:schemeClr val="accent2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FAC7AD-7184-4A51-9681-0244CA5D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424" y="294714"/>
            <a:ext cx="2088776" cy="32572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1773B7-7C3D-4236-8C66-46B4955CD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71" y="1193156"/>
            <a:ext cx="7670530" cy="53444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22FC89-084A-4F1F-BCD3-C4A11EEE7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945" y="1238606"/>
            <a:ext cx="3894255" cy="52062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DAF6F54-11F2-4268-9126-8884C04CE1BB}"/>
              </a:ext>
            </a:extLst>
          </p:cNvPr>
          <p:cNvSpPr/>
          <p:nvPr/>
        </p:nvSpPr>
        <p:spPr>
          <a:xfrm>
            <a:off x="1787815" y="1719743"/>
            <a:ext cx="444617" cy="92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955E85-5F40-4B03-A960-40BAAFD801D6}"/>
              </a:ext>
            </a:extLst>
          </p:cNvPr>
          <p:cNvSpPr/>
          <p:nvPr/>
        </p:nvSpPr>
        <p:spPr>
          <a:xfrm>
            <a:off x="1329930" y="1900012"/>
            <a:ext cx="444617" cy="92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463C7B-F0AA-440A-878B-C4BF92F71986}"/>
              </a:ext>
            </a:extLst>
          </p:cNvPr>
          <p:cNvSpPr/>
          <p:nvPr/>
        </p:nvSpPr>
        <p:spPr>
          <a:xfrm>
            <a:off x="2724277" y="2101502"/>
            <a:ext cx="749078" cy="84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2A68C6-7E04-4F74-9123-5E7B3BE61886}"/>
              </a:ext>
            </a:extLst>
          </p:cNvPr>
          <p:cNvSpPr/>
          <p:nvPr/>
        </p:nvSpPr>
        <p:spPr>
          <a:xfrm>
            <a:off x="2380809" y="1907838"/>
            <a:ext cx="343468" cy="84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014FBC-06A1-4AFE-A7B5-AD6BC6AFEE00}"/>
              </a:ext>
            </a:extLst>
          </p:cNvPr>
          <p:cNvSpPr/>
          <p:nvPr/>
        </p:nvSpPr>
        <p:spPr>
          <a:xfrm>
            <a:off x="3336078" y="1909861"/>
            <a:ext cx="343468" cy="84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41BD76B-C037-40DA-9A35-EB2197E605E5}"/>
              </a:ext>
            </a:extLst>
          </p:cNvPr>
          <p:cNvSpPr/>
          <p:nvPr/>
        </p:nvSpPr>
        <p:spPr>
          <a:xfrm>
            <a:off x="9542042" y="1590969"/>
            <a:ext cx="343468" cy="1230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6D8B6B-2331-45A4-89CC-6C547C4A0890}"/>
              </a:ext>
            </a:extLst>
          </p:cNvPr>
          <p:cNvSpPr/>
          <p:nvPr/>
        </p:nvSpPr>
        <p:spPr>
          <a:xfrm>
            <a:off x="10123549" y="1790284"/>
            <a:ext cx="487915" cy="1140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8DF47A-02FE-4145-9103-9FBF2E2E3680}"/>
              </a:ext>
            </a:extLst>
          </p:cNvPr>
          <p:cNvSpPr/>
          <p:nvPr/>
        </p:nvSpPr>
        <p:spPr>
          <a:xfrm>
            <a:off x="8967041" y="1790284"/>
            <a:ext cx="487915" cy="1140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39112B-73BE-48F4-852C-BFCB4816EB01}"/>
              </a:ext>
            </a:extLst>
          </p:cNvPr>
          <p:cNvSpPr/>
          <p:nvPr/>
        </p:nvSpPr>
        <p:spPr>
          <a:xfrm>
            <a:off x="11297414" y="1790284"/>
            <a:ext cx="487915" cy="1140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FC5EA37-AA8F-49A4-8A40-0F21B9E64E9B}"/>
              </a:ext>
            </a:extLst>
          </p:cNvPr>
          <p:cNvSpPr/>
          <p:nvPr/>
        </p:nvSpPr>
        <p:spPr>
          <a:xfrm>
            <a:off x="10735759" y="2018588"/>
            <a:ext cx="487915" cy="1140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8CBA692-C3AA-4486-90C8-454C6D825A78}"/>
              </a:ext>
            </a:extLst>
          </p:cNvPr>
          <p:cNvSpPr/>
          <p:nvPr/>
        </p:nvSpPr>
        <p:spPr>
          <a:xfrm>
            <a:off x="7474973" y="1826770"/>
            <a:ext cx="299046" cy="92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608AC1-A7E2-4246-B175-2C3C88741073}"/>
              </a:ext>
            </a:extLst>
          </p:cNvPr>
          <p:cNvSpPr/>
          <p:nvPr/>
        </p:nvSpPr>
        <p:spPr>
          <a:xfrm>
            <a:off x="1329930" y="3514348"/>
            <a:ext cx="10081606" cy="571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실비 지급이 원칙으로</a:t>
            </a:r>
            <a:r>
              <a:rPr lang="en-US" altLang="ko-KR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,</a:t>
            </a:r>
            <a:r>
              <a:rPr lang="ko-KR" altLang="en-US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 최종 활동비는 </a:t>
            </a:r>
            <a:r>
              <a:rPr lang="en-US" altLang="ko-KR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40</a:t>
            </a:r>
            <a:r>
              <a:rPr lang="ko-KR" altLang="en-US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만원 한도내에서 정산요청가능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24BF84-E21C-4881-A1D3-D805F1380A1E}"/>
              </a:ext>
            </a:extLst>
          </p:cNvPr>
          <p:cNvSpPr/>
          <p:nvPr/>
        </p:nvSpPr>
        <p:spPr>
          <a:xfrm>
            <a:off x="3257006" y="6191794"/>
            <a:ext cx="513805" cy="2530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2D9B9F9-B843-497F-A14F-CBBBA187C8F0}"/>
              </a:ext>
            </a:extLst>
          </p:cNvPr>
          <p:cNvSpPr/>
          <p:nvPr/>
        </p:nvSpPr>
        <p:spPr>
          <a:xfrm>
            <a:off x="11212185" y="6220892"/>
            <a:ext cx="675014" cy="2530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D486426-1E70-45A1-9816-DFC6A4D5749A}"/>
              </a:ext>
            </a:extLst>
          </p:cNvPr>
          <p:cNvSpPr/>
          <p:nvPr/>
        </p:nvSpPr>
        <p:spPr>
          <a:xfrm>
            <a:off x="3721502" y="6136487"/>
            <a:ext cx="2885726" cy="3316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2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▶최종 활동비 정산</a:t>
            </a:r>
            <a:r>
              <a:rPr lang="en-US" altLang="ko-KR" sz="12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(</a:t>
            </a:r>
            <a:r>
              <a:rPr lang="ko-KR" altLang="en-US" sz="12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수령</a:t>
            </a:r>
            <a:r>
              <a:rPr lang="en-US" altLang="ko-KR" sz="12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)</a:t>
            </a:r>
            <a:r>
              <a:rPr lang="ko-KR" altLang="en-US" sz="12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액 </a:t>
            </a:r>
            <a:r>
              <a:rPr lang="en-US" altLang="ko-KR" sz="12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115,110</a:t>
            </a:r>
            <a:r>
              <a:rPr lang="ko-KR" altLang="en-US" sz="12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8D93BC-9E46-4429-B92C-A5F17A192F11}"/>
              </a:ext>
            </a:extLst>
          </p:cNvPr>
          <p:cNvSpPr/>
          <p:nvPr/>
        </p:nvSpPr>
        <p:spPr>
          <a:xfrm>
            <a:off x="8355561" y="6158599"/>
            <a:ext cx="2885726" cy="331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2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최종 활동비 정산</a:t>
            </a:r>
            <a:r>
              <a:rPr lang="en-US" altLang="ko-KR" sz="12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(</a:t>
            </a:r>
            <a:r>
              <a:rPr lang="ko-KR" altLang="en-US" sz="12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수령</a:t>
            </a:r>
            <a:r>
              <a:rPr lang="en-US" altLang="ko-KR" sz="12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)</a:t>
            </a:r>
            <a:r>
              <a:rPr lang="ko-KR" altLang="en-US" sz="12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액</a:t>
            </a:r>
            <a:r>
              <a:rPr lang="en-US" altLang="ko-KR" sz="12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 249,700</a:t>
            </a:r>
            <a:r>
              <a:rPr lang="ko-KR" altLang="en-US" sz="12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원 ▶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5D796DE-DB2B-4596-AE45-C079D895ACD4}"/>
              </a:ext>
            </a:extLst>
          </p:cNvPr>
          <p:cNvSpPr/>
          <p:nvPr/>
        </p:nvSpPr>
        <p:spPr>
          <a:xfrm>
            <a:off x="3173370" y="4233683"/>
            <a:ext cx="4628190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1</a:t>
            </a:r>
            <a:r>
              <a:rPr lang="ko-KR" altLang="en-US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회당 </a:t>
            </a:r>
            <a:r>
              <a:rPr lang="en-US" altLang="ko-KR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100,000</a:t>
            </a:r>
            <a:r>
              <a:rPr lang="ko-KR" altLang="en-US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원 이상 이용제한</a:t>
            </a:r>
            <a:r>
              <a:rPr lang="en-US" altLang="ko-KR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!</a:t>
            </a:r>
          </a:p>
          <a:p>
            <a:pPr algn="ctr" fontAlgn="base">
              <a:lnSpc>
                <a:spcPct val="150000"/>
              </a:lnSpc>
            </a:pPr>
            <a:r>
              <a:rPr lang="ko-KR" altLang="en-US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최소 </a:t>
            </a:r>
            <a:r>
              <a:rPr lang="en-US" altLang="ko-KR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4</a:t>
            </a:r>
            <a:r>
              <a:rPr lang="ko-KR" altLang="en-US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회 이상 </a:t>
            </a:r>
            <a:r>
              <a:rPr lang="ko-KR" altLang="en-US" sz="2400" dirty="0" err="1">
                <a:highlight>
                  <a:srgbClr val="FADD32"/>
                </a:highlight>
                <a:ea typeface="여기어때 잘난체" panose="020B0600000101010101" pitchFamily="50" charset="-127"/>
              </a:rPr>
              <a:t>분할정산할</a:t>
            </a:r>
            <a:r>
              <a:rPr lang="ko-KR" altLang="en-US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 것</a:t>
            </a:r>
            <a:r>
              <a:rPr lang="en-US" altLang="ko-KR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!</a:t>
            </a:r>
            <a:endParaRPr lang="ko-KR" altLang="en-US" sz="2400" dirty="0">
              <a:highlight>
                <a:srgbClr val="FADD32"/>
              </a:highlight>
              <a:ea typeface="여기어때 잘난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2A710B-ABD1-46BE-A85A-1D59D1793E3F}"/>
              </a:ext>
            </a:extLst>
          </p:cNvPr>
          <p:cNvSpPr/>
          <p:nvPr/>
        </p:nvSpPr>
        <p:spPr>
          <a:xfrm>
            <a:off x="11411536" y="3514348"/>
            <a:ext cx="373793" cy="1140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2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644714" y="1326243"/>
            <a:ext cx="10381875" cy="4092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사례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1.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학원 수강료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온라인 강좌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온라인 </a:t>
            </a:r>
            <a:r>
              <a:rPr lang="ko-KR" alt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강좌료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역시 </a:t>
            </a:r>
            <a:r>
              <a:rPr lang="ko-KR" altLang="en-US" sz="16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강의수강료</a:t>
            </a:r>
            <a:r>
              <a:rPr lang="ko-KR" alt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해당되므로 불인정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사례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2.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영수증 </a:t>
            </a:r>
            <a:r>
              <a:rPr lang="ko-KR" alt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미지참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지출내역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매장 내 현금지출 후  현금영수증 미발급으로 불인정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사례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3.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영수증 내 지출세부내역 누락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품목별 세부내역 확인불가로 증빙 미적격으로 불인정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사례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4.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활동일지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날짜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와 일치하지 않는 지출내역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예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활동일지상 활동일자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12.5.(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&lt;&gt;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증빙 영수증일자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12.9.(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금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963D5F-9E2C-4AF7-9114-7B1983D772DC}"/>
              </a:ext>
            </a:extLst>
          </p:cNvPr>
          <p:cNvSpPr/>
          <p:nvPr/>
        </p:nvSpPr>
        <p:spPr>
          <a:xfrm>
            <a:off x="127590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161301-8C88-4B9E-8C5D-86E8957A4191}"/>
              </a:ext>
            </a:extLst>
          </p:cNvPr>
          <p:cNvCxnSpPr>
            <a:cxnSpLocks/>
          </p:cNvCxnSpPr>
          <p:nvPr/>
        </p:nvCxnSpPr>
        <p:spPr>
          <a:xfrm>
            <a:off x="564032" y="1350782"/>
            <a:ext cx="8170393" cy="0"/>
          </a:xfrm>
          <a:prstGeom prst="line">
            <a:avLst/>
          </a:prstGeom>
          <a:ln w="38100"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B8ACB7-0A70-4028-9288-7BAF649FB0BB}"/>
              </a:ext>
            </a:extLst>
          </p:cNvPr>
          <p:cNvSpPr txBox="1"/>
          <p:nvPr/>
        </p:nvSpPr>
        <p:spPr>
          <a:xfrm>
            <a:off x="564032" y="499565"/>
            <a:ext cx="869426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팀활동</a:t>
            </a:r>
            <a:r>
              <a:rPr lang="ko-KR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예산 집행 </a:t>
            </a:r>
            <a:r>
              <a:rPr lang="ko-KR" alt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</a:t>
            </a:r>
            <a:r>
              <a:rPr lang="ko-KR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인정 사례</a:t>
            </a:r>
            <a:endParaRPr lang="en-US" altLang="ko-KR" sz="2400" b="1" dirty="0">
              <a:solidFill>
                <a:schemeClr val="accent2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FAC7AD-7184-4A51-9681-0244CA5D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424" y="294714"/>
            <a:ext cx="2088776" cy="32572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291AF49-ACB1-42C7-B83E-926D4ED8D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472431712" descr="EMB000085f43471">
            <a:extLst>
              <a:ext uri="{FF2B5EF4-FFF2-40B4-BE49-F238E27FC236}">
                <a16:creationId xmlns:a16="http://schemas.microsoft.com/office/drawing/2014/main" id="{A846F0C5-49CD-4630-8E92-1BFDC1E622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96"/>
          <a:stretch/>
        </p:blipFill>
        <p:spPr bwMode="auto">
          <a:xfrm>
            <a:off x="6441964" y="1452527"/>
            <a:ext cx="2518266" cy="353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C41C6AB5-1641-4072-A213-2F4C5BE97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77755920" descr="EMB00007bdc3f3d">
            <a:extLst>
              <a:ext uri="{FF2B5EF4-FFF2-40B4-BE49-F238E27FC236}">
                <a16:creationId xmlns:a16="http://schemas.microsoft.com/office/drawing/2014/main" id="{F69D3058-4890-4D28-8219-CF48613EB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6" t="22606" r="12481" b="12490"/>
          <a:stretch/>
        </p:blipFill>
        <p:spPr bwMode="auto">
          <a:xfrm rot="5400000">
            <a:off x="8778049" y="3541684"/>
            <a:ext cx="3358021" cy="251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A7081D-1D0B-4DF5-A874-CB1302DFE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688" y="5484631"/>
            <a:ext cx="5299213" cy="102403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D5C26D7-9EE7-4993-B9A1-10203134085C}"/>
              </a:ext>
            </a:extLst>
          </p:cNvPr>
          <p:cNvGrpSpPr/>
          <p:nvPr/>
        </p:nvGrpSpPr>
        <p:grpSpPr>
          <a:xfrm rot="21192779">
            <a:off x="5727745" y="5823339"/>
            <a:ext cx="5746668" cy="369296"/>
            <a:chOff x="3805724" y="3712799"/>
            <a:chExt cx="1219202" cy="518664"/>
          </a:xfrm>
        </p:grpSpPr>
        <p:sp>
          <p:nvSpPr>
            <p:cNvPr id="4" name="화살표: 왼쪽/오른쪽 3">
              <a:extLst>
                <a:ext uri="{FF2B5EF4-FFF2-40B4-BE49-F238E27FC236}">
                  <a16:creationId xmlns:a16="http://schemas.microsoft.com/office/drawing/2014/main" id="{50A06266-06D1-43D6-9549-41B48F5E3F1F}"/>
                </a:ext>
              </a:extLst>
            </p:cNvPr>
            <p:cNvSpPr/>
            <p:nvPr/>
          </p:nvSpPr>
          <p:spPr>
            <a:xfrm>
              <a:off x="3805724" y="3712799"/>
              <a:ext cx="995083" cy="518664"/>
            </a:xfrm>
            <a:prstGeom prst="left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120A8AF-F8C9-4412-B301-C9D6CEA9F961}"/>
                </a:ext>
              </a:extLst>
            </p:cNvPr>
            <p:cNvSpPr txBox="1"/>
            <p:nvPr/>
          </p:nvSpPr>
          <p:spPr>
            <a:xfrm>
              <a:off x="3814691" y="3783283"/>
              <a:ext cx="1210235" cy="34580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일자 불일치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082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963D5F-9E2C-4AF7-9114-7B1983D772DC}"/>
              </a:ext>
            </a:extLst>
          </p:cNvPr>
          <p:cNvSpPr/>
          <p:nvPr/>
        </p:nvSpPr>
        <p:spPr>
          <a:xfrm>
            <a:off x="127590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161301-8C88-4B9E-8C5D-86E8957A4191}"/>
              </a:ext>
            </a:extLst>
          </p:cNvPr>
          <p:cNvCxnSpPr>
            <a:cxnSpLocks/>
          </p:cNvCxnSpPr>
          <p:nvPr/>
        </p:nvCxnSpPr>
        <p:spPr>
          <a:xfrm>
            <a:off x="564032" y="1350782"/>
            <a:ext cx="8170393" cy="0"/>
          </a:xfrm>
          <a:prstGeom prst="line">
            <a:avLst/>
          </a:prstGeom>
          <a:ln w="38100"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B8ACB7-0A70-4028-9288-7BAF649FB0BB}"/>
              </a:ext>
            </a:extLst>
          </p:cNvPr>
          <p:cNvSpPr txBox="1"/>
          <p:nvPr/>
        </p:nvSpPr>
        <p:spPr>
          <a:xfrm>
            <a:off x="564032" y="499565"/>
            <a:ext cx="869426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팀활동</a:t>
            </a:r>
            <a:r>
              <a:rPr lang="ko-KR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예산 집행 </a:t>
            </a:r>
            <a:r>
              <a:rPr lang="ko-KR" alt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불</a:t>
            </a:r>
            <a:r>
              <a:rPr lang="ko-KR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인정 사례</a:t>
            </a:r>
            <a:endParaRPr lang="en-US" altLang="ko-KR" sz="2400" b="1" dirty="0">
              <a:solidFill>
                <a:schemeClr val="accent2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FAC7AD-7184-4A51-9681-0244CA5D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424" y="294714"/>
            <a:ext cx="2088776" cy="325725"/>
          </a:xfrm>
          <a:prstGeom prst="rect">
            <a:avLst/>
          </a:prstGeom>
          <a:effectLst>
            <a:softEdge rad="63500"/>
          </a:effectLst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634F4C8-61AD-46B9-BE72-610FB3A19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37056"/>
              </p:ext>
            </p:extLst>
          </p:nvPr>
        </p:nvGraphicFramePr>
        <p:xfrm>
          <a:off x="705283" y="1612092"/>
          <a:ext cx="10540362" cy="48165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5014">
                  <a:extLst>
                    <a:ext uri="{9D8B030D-6E8A-4147-A177-3AD203B41FA5}">
                      <a16:colId xmlns:a16="http://schemas.microsoft.com/office/drawing/2014/main" val="1401677593"/>
                    </a:ext>
                  </a:extLst>
                </a:gridCol>
                <a:gridCol w="1478778">
                  <a:extLst>
                    <a:ext uri="{9D8B030D-6E8A-4147-A177-3AD203B41FA5}">
                      <a16:colId xmlns:a16="http://schemas.microsoft.com/office/drawing/2014/main" val="1434212675"/>
                    </a:ext>
                  </a:extLst>
                </a:gridCol>
                <a:gridCol w="4289791">
                  <a:extLst>
                    <a:ext uri="{9D8B030D-6E8A-4147-A177-3AD203B41FA5}">
                      <a16:colId xmlns:a16="http://schemas.microsoft.com/office/drawing/2014/main" val="1108947867"/>
                    </a:ext>
                  </a:extLst>
                </a:gridCol>
                <a:gridCol w="4056779">
                  <a:extLst>
                    <a:ext uri="{9D8B030D-6E8A-4147-A177-3AD203B41FA5}">
                      <a16:colId xmlns:a16="http://schemas.microsoft.com/office/drawing/2014/main" val="1736697431"/>
                    </a:ext>
                  </a:extLst>
                </a:gridCol>
              </a:tblGrid>
              <a:tr h="38758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2022.2</a:t>
                      </a:r>
                      <a:r>
                        <a:rPr lang="ko-KR" altLang="en-US" sz="16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학기 </a:t>
                      </a:r>
                      <a:r>
                        <a:rPr lang="en-US" altLang="ko-KR" sz="16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RC-</a:t>
                      </a:r>
                      <a:r>
                        <a:rPr lang="ko-KR" altLang="en-US" sz="16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팀활동</a:t>
                      </a:r>
                      <a:r>
                        <a:rPr lang="ko-KR" altLang="en-US" sz="16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정산서 검토보완요청내역</a:t>
                      </a:r>
                      <a:r>
                        <a:rPr lang="en-US" altLang="ko-KR" sz="16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(2022.12.27.)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71379670"/>
                  </a:ext>
                </a:extLst>
              </a:tr>
              <a:tr h="1872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연번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팀 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검토요청</a:t>
                      </a:r>
                      <a:r>
                        <a:rPr lang="en-US" altLang="ko-KR" sz="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불인정사유</a:t>
                      </a:r>
                      <a:r>
                        <a:rPr lang="en-US" altLang="ko-KR" sz="8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보완요청사항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938517"/>
                  </a:ext>
                </a:extLst>
              </a:tr>
              <a:tr h="2325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A*****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확인자 서명 누락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온라인 제출시</a:t>
                      </a:r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궁서체로 </a:t>
                      </a:r>
                      <a:r>
                        <a:rPr lang="ko-KR" altLang="en-US" sz="9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서명갈음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가능</a:t>
                      </a:r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회신요청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602583"/>
                  </a:ext>
                </a:extLst>
              </a:tr>
              <a:tr h="3307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rgbClr val="FF0000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12</a:t>
                      </a:r>
                      <a:r>
                        <a:rPr lang="ko-KR" alt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월 </a:t>
                      </a:r>
                      <a:r>
                        <a:rPr lang="en-US" altLang="ko-KR" sz="900" b="1" u="none" strike="noStrike" dirty="0">
                          <a:solidFill>
                            <a:srgbClr val="FF0000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5</a:t>
                      </a:r>
                      <a:r>
                        <a:rPr lang="ko-KR" alt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일</a:t>
                      </a:r>
                      <a:r>
                        <a:rPr lang="en-US" altLang="ko-KR" sz="900" b="1" u="none" strike="noStrike" dirty="0">
                          <a:solidFill>
                            <a:srgbClr val="FF0000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, 7</a:t>
                      </a:r>
                      <a:r>
                        <a:rPr lang="ko-KR" alt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일</a:t>
                      </a:r>
                      <a:r>
                        <a:rPr lang="en-US" altLang="ko-KR" sz="900" b="1" u="none" strike="noStrike" dirty="0">
                          <a:solidFill>
                            <a:srgbClr val="FF0000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: </a:t>
                      </a:r>
                      <a:r>
                        <a:rPr lang="ko-KR" alt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식비는 회의비 명목으로만 사용가능</a:t>
                      </a:r>
                      <a:endParaRPr lang="en-US" altLang="ko-KR" sz="900" b="1" u="none" strike="noStrike" dirty="0">
                        <a:solidFill>
                          <a:srgbClr val="FF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  <a:p>
                      <a:pPr algn="ctr" fontAlgn="ctr"/>
                      <a:r>
                        <a:rPr lang="en-US" altLang="ko-KR" sz="900" b="1" u="none" strike="noStrike" dirty="0">
                          <a:solidFill>
                            <a:srgbClr val="FF0000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(</a:t>
                      </a:r>
                      <a:r>
                        <a:rPr lang="ko-KR" alt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활동일지 날짜 불일치</a:t>
                      </a:r>
                      <a:r>
                        <a:rPr lang="en-US" altLang="ko-KR" sz="900" b="1" u="none" strike="noStrike" dirty="0">
                          <a:solidFill>
                            <a:srgbClr val="FF0000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불인정 대상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57351"/>
                  </a:ext>
                </a:extLst>
              </a:tr>
              <a:tr h="1693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2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L*****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미제출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78808559"/>
                  </a:ext>
                </a:extLst>
              </a:tr>
              <a:tr h="16930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3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m*****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일자별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정산내역서 누락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첨부요청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53374"/>
                  </a:ext>
                </a:extLst>
              </a:tr>
              <a:tr h="2325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확인자 서명 누락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온라인 제출시</a:t>
                      </a:r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궁서체로 </a:t>
                      </a:r>
                      <a:r>
                        <a:rPr lang="ko-KR" altLang="en-US" sz="9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서명갈음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가능</a:t>
                      </a:r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회신요청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2693697"/>
                  </a:ext>
                </a:extLst>
              </a:tr>
              <a:tr h="2325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도서 수령대장 누락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온라인 제출시</a:t>
                      </a:r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궁서체로 </a:t>
                      </a:r>
                      <a:r>
                        <a:rPr lang="ko-KR" altLang="en-US" sz="9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서명갈음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가능</a:t>
                      </a:r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회신요청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713391"/>
                  </a:ext>
                </a:extLst>
              </a:tr>
              <a:tr h="1693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4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t*****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14800851"/>
                  </a:ext>
                </a:extLst>
              </a:tr>
              <a:tr h="2325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5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걸*****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30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만원 초과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30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만원 초과로 인해 초과금액은 지급불가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776990"/>
                  </a:ext>
                </a:extLst>
              </a:tr>
              <a:tr h="2325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확인자 서명 누락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온라인 제출시</a:t>
                      </a:r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궁서체로 </a:t>
                      </a:r>
                      <a:r>
                        <a:rPr lang="ko-KR" altLang="en-US" sz="9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서명갈음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가능</a:t>
                      </a:r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회신요청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2557461"/>
                  </a:ext>
                </a:extLst>
              </a:tr>
              <a:tr h="3307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6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광*****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11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월 </a:t>
                      </a:r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10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일</a:t>
                      </a:r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: 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영수증 지출세부내역 확인불가</a:t>
                      </a:r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, </a:t>
                      </a:r>
                      <a:r>
                        <a:rPr lang="ko-KR" altLang="en-US" sz="9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소주신랑보쌈부인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지출세부내역 영수증 </a:t>
                      </a:r>
                      <a:r>
                        <a:rPr lang="ko-KR" altLang="en-US" sz="9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재첨부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644516"/>
                  </a:ext>
                </a:extLst>
              </a:tr>
              <a:tr h="1781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7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남*****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11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월 </a:t>
                      </a:r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30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일</a:t>
                      </a:r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: 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영수증 지출세부내역 확인불가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지출세부내역 영수증 </a:t>
                      </a:r>
                      <a:r>
                        <a:rPr lang="ko-KR" altLang="en-US" sz="9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재첨부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072191"/>
                  </a:ext>
                </a:extLst>
              </a:tr>
              <a:tr h="1693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8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룸*****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온라인 수강료 불인정</a:t>
                      </a:r>
                      <a:r>
                        <a:rPr lang="en-US" altLang="ko-KR" sz="900" b="1" u="none" strike="noStrike" dirty="0">
                          <a:solidFill>
                            <a:srgbClr val="FF0000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, </a:t>
                      </a:r>
                      <a:r>
                        <a:rPr lang="ko-KR" altLang="en-US" sz="900" b="1" u="none" strike="noStrike" dirty="0" err="1">
                          <a:solidFill>
                            <a:srgbClr val="FF0000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해커스</a:t>
                      </a:r>
                      <a:r>
                        <a:rPr lang="ko-KR" alt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토익  </a:t>
                      </a:r>
                      <a:r>
                        <a:rPr lang="en-US" altLang="ko-KR" sz="900" b="1" u="none" strike="noStrike" dirty="0">
                          <a:solidFill>
                            <a:srgbClr val="FF0000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277,500</a:t>
                      </a:r>
                      <a:r>
                        <a:rPr lang="ko-KR" alt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원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불인정대상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050335"/>
                  </a:ext>
                </a:extLst>
              </a:tr>
              <a:tr h="2325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9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알****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30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만원 초과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30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만원 초과로 인해 초과금액은 지급불가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148682"/>
                  </a:ext>
                </a:extLst>
              </a:tr>
              <a:tr h="187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11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월 </a:t>
                      </a:r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9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일</a:t>
                      </a:r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: 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지출세부내역 확인불가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704752"/>
                  </a:ext>
                </a:extLst>
              </a:tr>
              <a:tr h="1693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10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운*****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95436550"/>
                  </a:ext>
                </a:extLst>
              </a:tr>
              <a:tr h="23255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11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점*****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30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만원 초과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30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만원 초과분은 본인부담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488431"/>
                  </a:ext>
                </a:extLst>
              </a:tr>
              <a:tr h="2325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11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월 </a:t>
                      </a:r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10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일</a:t>
                      </a:r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: 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영수증 지출세부내역 확인불가</a:t>
                      </a:r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, </a:t>
                      </a:r>
                      <a:r>
                        <a:rPr lang="ko-KR" altLang="en-US" sz="9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홍문당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서적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지출세부내역 영수증 </a:t>
                      </a:r>
                      <a:r>
                        <a:rPr lang="ko-KR" altLang="en-US" sz="9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재첨부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480885"/>
                  </a:ext>
                </a:extLst>
              </a:tr>
              <a:tr h="1693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12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월 </a:t>
                      </a:r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2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일</a:t>
                      </a:r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: 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영수증 지출세부내역 확인불가</a:t>
                      </a:r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, </a:t>
                      </a:r>
                      <a:r>
                        <a:rPr lang="ko-KR" altLang="en-US" sz="9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종가대박집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지출세부내역 영수증 </a:t>
                      </a:r>
                      <a:r>
                        <a:rPr lang="ko-KR" altLang="en-US" sz="9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재첨부</a:t>
                      </a:r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62836"/>
                  </a:ext>
                </a:extLst>
              </a:tr>
              <a:tr h="1693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12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체*****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도서수령대장 </a:t>
                      </a:r>
                      <a:r>
                        <a:rPr lang="ko-KR" altLang="en-US" sz="900" u="none" strike="noStrike" dirty="0" err="1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미작성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도서수령대장 작성요청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69380"/>
                  </a:ext>
                </a:extLst>
              </a:tr>
              <a:tr h="16930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13</a:t>
                      </a:r>
                      <a:endParaRPr lang="en-US" altLang="ko-KR" sz="800" b="1" i="0" u="none" strike="noStrike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코*****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한컴산뜻돋움" panose="02000000000000000000" pitchFamily="2" charset="-127"/>
                          <a:ea typeface="한컴산뜻돋움" panose="02000000000000000000" pitchFamily="2" charset="-127"/>
                        </a:rPr>
                        <a:t>-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한컴산뜻돋움" panose="02000000000000000000" pitchFamily="2" charset="-127"/>
                        <a:ea typeface="한컴산뜻돋움" panose="02000000000000000000" pitchFamily="2" charset="-127"/>
                      </a:endParaRPr>
                    </a:p>
                  </a:txBody>
                  <a:tcPr marL="6705" marR="6705" marT="670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342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643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963D5F-9E2C-4AF7-9114-7B1983D772DC}"/>
              </a:ext>
            </a:extLst>
          </p:cNvPr>
          <p:cNvSpPr/>
          <p:nvPr/>
        </p:nvSpPr>
        <p:spPr>
          <a:xfrm>
            <a:off x="127590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161301-8C88-4B9E-8C5D-86E8957A4191}"/>
              </a:ext>
            </a:extLst>
          </p:cNvPr>
          <p:cNvCxnSpPr>
            <a:cxnSpLocks/>
          </p:cNvCxnSpPr>
          <p:nvPr/>
        </p:nvCxnSpPr>
        <p:spPr>
          <a:xfrm flipV="1">
            <a:off x="564032" y="1330562"/>
            <a:ext cx="6208908" cy="20220"/>
          </a:xfrm>
          <a:prstGeom prst="line">
            <a:avLst/>
          </a:prstGeom>
          <a:ln w="38100"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B8ACB7-0A70-4028-9288-7BAF649FB0BB}"/>
              </a:ext>
            </a:extLst>
          </p:cNvPr>
          <p:cNvSpPr txBox="1"/>
          <p:nvPr/>
        </p:nvSpPr>
        <p:spPr>
          <a:xfrm>
            <a:off x="564032" y="499565"/>
            <a:ext cx="7899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팀활동</a:t>
            </a:r>
            <a:r>
              <a:rPr lang="ko-KR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집행 예시</a:t>
            </a:r>
            <a:endParaRPr lang="en-US" altLang="ko-KR" sz="2400" b="1" dirty="0">
              <a:solidFill>
                <a:schemeClr val="accent2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FAC7AD-7184-4A51-9681-0244CA5D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424" y="294714"/>
            <a:ext cx="2088776" cy="32572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ADB80D3-C8B9-4FB5-B047-750DCEA042CF}"/>
              </a:ext>
            </a:extLst>
          </p:cNvPr>
          <p:cNvSpPr/>
          <p:nvPr/>
        </p:nvSpPr>
        <p:spPr>
          <a:xfrm>
            <a:off x="597588" y="219386"/>
            <a:ext cx="2454518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슬기로운 팀 학습활동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17FC9-DAE7-4524-92A5-B6AC29422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967" y="1275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1E24B71-63D4-4960-A1BF-013DDDFCE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367" y="2799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B0A0174C-BE75-4CE1-9850-6F5DB2598ABC}"/>
              </a:ext>
            </a:extLst>
          </p:cNvPr>
          <p:cNvSpPr/>
          <p:nvPr/>
        </p:nvSpPr>
        <p:spPr>
          <a:xfrm>
            <a:off x="3693140" y="3472154"/>
            <a:ext cx="837983" cy="9202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59F346-660A-4E8F-A3D3-900F6150D199}"/>
              </a:ext>
            </a:extLst>
          </p:cNvPr>
          <p:cNvSpPr txBox="1"/>
          <p:nvPr/>
        </p:nvSpPr>
        <p:spPr>
          <a:xfrm>
            <a:off x="475155" y="4209656"/>
            <a:ext cx="3078646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재료비</a:t>
            </a:r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활동기간 필요한</a:t>
            </a:r>
            <a:endParaRPr lang="en-US" altLang="ko-KR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필기구 구입</a:t>
            </a:r>
            <a:endParaRPr lang="en-US" altLang="ko-KR" sz="1400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</a:t>
            </a:r>
            <a:r>
              <a:rPr lang="ko-KR" altLang="en-US" sz="11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지출처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예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충북대학교 </a:t>
            </a:r>
            <a:r>
              <a:rPr lang="ko-KR" altLang="en-US" sz="11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생협매장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1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44F00FF-57E5-4D3A-93F3-32F2C39FB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55" y="2597727"/>
            <a:ext cx="3078646" cy="161192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125A1F-D5C2-4676-901D-160600910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645" y="10059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9476CEE-AA2D-41FB-8A6B-8FD8C24E52C0}"/>
              </a:ext>
            </a:extLst>
          </p:cNvPr>
          <p:cNvGrpSpPr/>
          <p:nvPr/>
        </p:nvGrpSpPr>
        <p:grpSpPr>
          <a:xfrm>
            <a:off x="4556677" y="4035571"/>
            <a:ext cx="3078646" cy="2545528"/>
            <a:chOff x="4846302" y="3973104"/>
            <a:chExt cx="3078646" cy="2545528"/>
          </a:xfrm>
        </p:grpSpPr>
        <p:pic>
          <p:nvPicPr>
            <p:cNvPr id="1027" name="_x385098376" descr="EMB0000b6b40de3">
              <a:extLst>
                <a:ext uri="{FF2B5EF4-FFF2-40B4-BE49-F238E27FC236}">
                  <a16:creationId xmlns:a16="http://schemas.microsoft.com/office/drawing/2014/main" id="{123E897D-E802-4DF0-A168-E9030E013B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904643" y="3973104"/>
              <a:ext cx="3017307" cy="2293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217C489-E8B7-4BC4-A7C9-8EDCF42DC666}"/>
                </a:ext>
              </a:extLst>
            </p:cNvPr>
            <p:cNvSpPr txBox="1"/>
            <p:nvPr/>
          </p:nvSpPr>
          <p:spPr>
            <a:xfrm>
              <a:off x="4846302" y="5810746"/>
              <a:ext cx="3078646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회의비</a:t>
              </a:r>
              <a:r>
                <a:rPr lang="en-US" altLang="ko-KR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: </a:t>
              </a:r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팀원 간 식사</a:t>
              </a:r>
              <a:r>
                <a:rPr lang="en-US" altLang="ko-KR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</a:t>
              </a:r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메뉴이름 </a:t>
              </a:r>
              <a:endPara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전부 나오도록 </a:t>
              </a:r>
              <a:r>
                <a:rPr lang="en-US" altLang="ko-KR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(</a:t>
              </a:r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현금</a:t>
              </a:r>
              <a:r>
                <a:rPr lang="en-US" altLang="ko-KR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) </a:t>
              </a:r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영수증 챙기기</a:t>
              </a:r>
              <a:endPara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&lt;</a:t>
              </a:r>
              <a:r>
                <a:rPr lang="ko-KR" altLang="en-US" sz="1100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지출처</a:t>
              </a:r>
              <a:r>
                <a:rPr lang="ko-KR" altLang="en-US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예</a:t>
              </a:r>
              <a:r>
                <a:rPr lang="en-US" altLang="ko-KR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:</a:t>
              </a:r>
              <a:r>
                <a:rPr lang="ko-KR" altLang="en-US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충북대학교 근처 맛집</a:t>
              </a:r>
              <a:r>
                <a:rPr lang="en-US" altLang="ko-KR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&gt;</a:t>
              </a:r>
              <a:r>
                <a:rPr lang="ko-KR" altLang="en-US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</a:t>
              </a:r>
              <a:endPara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1A42B69-71E0-45E5-9B30-085288E9BB76}"/>
              </a:ext>
            </a:extLst>
          </p:cNvPr>
          <p:cNvGrpSpPr/>
          <p:nvPr/>
        </p:nvGrpSpPr>
        <p:grpSpPr>
          <a:xfrm>
            <a:off x="4578277" y="1396706"/>
            <a:ext cx="3078646" cy="2445045"/>
            <a:chOff x="4884376" y="1426075"/>
            <a:chExt cx="3264422" cy="2809287"/>
          </a:xfrm>
        </p:grpSpPr>
        <p:pic>
          <p:nvPicPr>
            <p:cNvPr id="1025" name="_x385096432" descr="EMB0000b6b40dc7">
              <a:extLst>
                <a:ext uri="{FF2B5EF4-FFF2-40B4-BE49-F238E27FC236}">
                  <a16:creationId xmlns:a16="http://schemas.microsoft.com/office/drawing/2014/main" id="{213C09C6-7AC2-43BD-87D8-5FC00C329A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376" y="1463188"/>
              <a:ext cx="3264422" cy="218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841B49-1EE9-4341-8756-6739B97073C8}"/>
                </a:ext>
              </a:extLst>
            </p:cNvPr>
            <p:cNvSpPr txBox="1"/>
            <p:nvPr/>
          </p:nvSpPr>
          <p:spPr>
            <a:xfrm>
              <a:off x="4884376" y="3422021"/>
              <a:ext cx="3264422" cy="81334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회의비</a:t>
              </a:r>
              <a:r>
                <a:rPr lang="en-US" altLang="ko-KR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: </a:t>
              </a:r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회의 장소 대여</a:t>
              </a:r>
              <a:r>
                <a:rPr lang="en-US" altLang="ko-KR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</a:t>
              </a:r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음료구입</a:t>
              </a:r>
              <a:endPara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en-US" altLang="ko-KR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*</a:t>
              </a:r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충북대 </a:t>
              </a:r>
              <a:r>
                <a:rPr lang="ko-KR" altLang="en-US" sz="1400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스터디룸은</a:t>
              </a:r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무료이용가능</a:t>
              </a:r>
              <a:r>
                <a:rPr lang="en-US" altLang="ko-KR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</a:t>
              </a:r>
            </a:p>
            <a:p>
              <a:pPr algn="ctr"/>
              <a:r>
                <a:rPr lang="en-US" altLang="ko-KR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&lt;</a:t>
              </a:r>
              <a:r>
                <a:rPr lang="ko-KR" altLang="en-US" sz="1100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지출처</a:t>
              </a:r>
              <a:r>
                <a:rPr lang="ko-KR" altLang="en-US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예</a:t>
              </a:r>
              <a:r>
                <a:rPr lang="en-US" altLang="ko-KR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: </a:t>
              </a:r>
              <a:r>
                <a:rPr lang="ko-KR" altLang="en-US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학교 근처 카페</a:t>
              </a:r>
              <a:r>
                <a:rPr lang="en-US" altLang="ko-KR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&gt;</a:t>
              </a:r>
              <a:r>
                <a:rPr lang="ko-KR" altLang="en-US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</a:t>
              </a:r>
              <a:endPara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EDFA74B-853C-4FBD-AC1E-20C0E4824E89}"/>
                </a:ext>
              </a:extLst>
            </p:cNvPr>
            <p:cNvSpPr/>
            <p:nvPr/>
          </p:nvSpPr>
          <p:spPr>
            <a:xfrm>
              <a:off x="4913489" y="1426075"/>
              <a:ext cx="15440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defRPr/>
              </a:pPr>
              <a:r>
                <a:rPr lang="en-US" altLang="ko-KR" dirty="0">
                  <a:solidFill>
                    <a:schemeClr val="bg1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인 </a:t>
              </a:r>
              <a:r>
                <a:rPr lang="en-US" altLang="ko-KR" dirty="0">
                  <a:solidFill>
                    <a:schemeClr val="bg1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2</a:t>
              </a:r>
              <a:r>
                <a:rPr lang="ko-KR" altLang="en-US" dirty="0">
                  <a:solidFill>
                    <a:schemeClr val="bg1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만원 이내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7084683-B329-46D4-B562-8B7DE331FF35}"/>
              </a:ext>
            </a:extLst>
          </p:cNvPr>
          <p:cNvGrpSpPr/>
          <p:nvPr/>
        </p:nvGrpSpPr>
        <p:grpSpPr>
          <a:xfrm>
            <a:off x="8608096" y="2241220"/>
            <a:ext cx="3135141" cy="2892829"/>
            <a:chOff x="8460967" y="1660540"/>
            <a:chExt cx="3135141" cy="289282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8FF2580-1F4E-4927-B07D-463DC0F2F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60967" y="1660540"/>
              <a:ext cx="3078646" cy="263121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4E2817-0D99-4C69-803D-F604DD05EFA7}"/>
                </a:ext>
              </a:extLst>
            </p:cNvPr>
            <p:cNvSpPr txBox="1"/>
            <p:nvPr/>
          </p:nvSpPr>
          <p:spPr>
            <a:xfrm>
              <a:off x="8517462" y="4030149"/>
              <a:ext cx="3078646" cy="5232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</a:t>
              </a:r>
              <a:r>
                <a:rPr lang="ko-KR" altLang="en-US" sz="1400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회차별</a:t>
              </a:r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활동일지 작성 </a:t>
              </a:r>
              <a:endPara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실지출일자 </a:t>
              </a:r>
              <a:r>
                <a:rPr lang="en-US" altLang="ko-KR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= </a:t>
              </a:r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활동일자 </a:t>
              </a:r>
              <a:r>
                <a:rPr lang="ko-KR" altLang="en-US" sz="1400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동일해야함</a:t>
              </a:r>
              <a:r>
                <a:rPr lang="ko-KR" altLang="en-US" sz="1400" dirty="0">
                  <a:solidFill>
                    <a:srgbClr val="C000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</a:t>
              </a:r>
              <a:endPara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A09B9C-7F02-422F-B08F-18A5044302BB}"/>
              </a:ext>
            </a:extLst>
          </p:cNvPr>
          <p:cNvSpPr/>
          <p:nvPr/>
        </p:nvSpPr>
        <p:spPr>
          <a:xfrm>
            <a:off x="5815437" y="3687635"/>
            <a:ext cx="532518" cy="437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OR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F6E67C06-02D3-4669-BE43-2AE93F9F7A17}"/>
              </a:ext>
            </a:extLst>
          </p:cNvPr>
          <p:cNvSpPr/>
          <p:nvPr/>
        </p:nvSpPr>
        <p:spPr>
          <a:xfrm>
            <a:off x="7783047" y="3472154"/>
            <a:ext cx="837983" cy="9202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351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963D5F-9E2C-4AF7-9114-7B1983D772DC}"/>
              </a:ext>
            </a:extLst>
          </p:cNvPr>
          <p:cNvSpPr/>
          <p:nvPr/>
        </p:nvSpPr>
        <p:spPr>
          <a:xfrm>
            <a:off x="89597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161301-8C88-4B9E-8C5D-86E8957A4191}"/>
              </a:ext>
            </a:extLst>
          </p:cNvPr>
          <p:cNvCxnSpPr>
            <a:cxnSpLocks/>
          </p:cNvCxnSpPr>
          <p:nvPr/>
        </p:nvCxnSpPr>
        <p:spPr>
          <a:xfrm flipV="1">
            <a:off x="564032" y="1330562"/>
            <a:ext cx="6208908" cy="20220"/>
          </a:xfrm>
          <a:prstGeom prst="line">
            <a:avLst/>
          </a:prstGeom>
          <a:ln w="38100"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B8ACB7-0A70-4028-9288-7BAF649FB0BB}"/>
              </a:ext>
            </a:extLst>
          </p:cNvPr>
          <p:cNvSpPr txBox="1"/>
          <p:nvPr/>
        </p:nvSpPr>
        <p:spPr>
          <a:xfrm>
            <a:off x="564032" y="499565"/>
            <a:ext cx="7899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팀활동</a:t>
            </a:r>
            <a:r>
              <a:rPr lang="ko-KR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집행 예시</a:t>
            </a:r>
            <a:endParaRPr lang="en-US" altLang="ko-KR" sz="2400" b="1" dirty="0">
              <a:solidFill>
                <a:schemeClr val="accent2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FAC7AD-7184-4A51-9681-0244CA5D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424" y="294714"/>
            <a:ext cx="2088776" cy="32572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ADB80D3-C8B9-4FB5-B047-750DCEA042CF}"/>
              </a:ext>
            </a:extLst>
          </p:cNvPr>
          <p:cNvSpPr/>
          <p:nvPr/>
        </p:nvSpPr>
        <p:spPr>
          <a:xfrm>
            <a:off x="597588" y="219386"/>
            <a:ext cx="2454518" cy="437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슬기로운 팀 학습활동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417FC9-DAE7-4524-92A5-B6AC29422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967" y="1275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1E24B71-63D4-4960-A1BF-013DDDFCE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367" y="2799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125A1F-D5C2-4676-901D-160600910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8645" y="10059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DFA74B-853C-4FBD-AC1E-20C0E4824E89}"/>
              </a:ext>
            </a:extLst>
          </p:cNvPr>
          <p:cNvSpPr/>
          <p:nvPr/>
        </p:nvSpPr>
        <p:spPr>
          <a:xfrm>
            <a:off x="4911832" y="1426075"/>
            <a:ext cx="1456143" cy="3214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altLang="ko-KR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인 </a:t>
            </a:r>
            <a:r>
              <a:rPr lang="en-US" altLang="ko-KR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만원 이내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C0D8905-A398-4558-B9E1-932C2AEF7DCC}"/>
              </a:ext>
            </a:extLst>
          </p:cNvPr>
          <p:cNvGrpSpPr/>
          <p:nvPr/>
        </p:nvGrpSpPr>
        <p:grpSpPr>
          <a:xfrm>
            <a:off x="715320" y="1655136"/>
            <a:ext cx="3078647" cy="2076534"/>
            <a:chOff x="610893" y="1515631"/>
            <a:chExt cx="3078647" cy="2076534"/>
          </a:xfrm>
        </p:grpSpPr>
        <p:pic>
          <p:nvPicPr>
            <p:cNvPr id="2049" name="_x385103128" descr="EMB0000b6b40e49">
              <a:extLst>
                <a:ext uri="{FF2B5EF4-FFF2-40B4-BE49-F238E27FC236}">
                  <a16:creationId xmlns:a16="http://schemas.microsoft.com/office/drawing/2014/main" id="{F10BBBA0-EF39-41B4-A5A4-855DCFF346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1128543" y="1031167"/>
              <a:ext cx="2076534" cy="3045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59F346-660A-4E8F-A3D3-900F6150D199}"/>
                </a:ext>
              </a:extLst>
            </p:cNvPr>
            <p:cNvSpPr txBox="1"/>
            <p:nvPr/>
          </p:nvSpPr>
          <p:spPr>
            <a:xfrm>
              <a:off x="610893" y="3115110"/>
              <a:ext cx="3078646" cy="4770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재료비</a:t>
              </a:r>
              <a:r>
                <a:rPr lang="en-US" altLang="ko-KR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: </a:t>
              </a:r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활동기간 필요한 서적 구입</a:t>
              </a:r>
              <a:endParaRPr lang="en-US" altLang="ko-KR" sz="1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en-US" altLang="ko-KR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&lt;</a:t>
              </a:r>
              <a:r>
                <a:rPr lang="ko-KR" altLang="en-US" sz="1100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지출처</a:t>
              </a:r>
              <a:r>
                <a:rPr lang="en-US" altLang="ko-KR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: </a:t>
              </a:r>
              <a:r>
                <a:rPr lang="ko-KR" altLang="en-US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충북대학교 </a:t>
              </a:r>
              <a:r>
                <a:rPr lang="ko-KR" altLang="en-US" sz="1100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생협매장</a:t>
              </a:r>
              <a:r>
                <a:rPr lang="en-US" altLang="ko-KR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&gt;</a:t>
              </a:r>
              <a:r>
                <a:rPr lang="ko-KR" altLang="en-US" sz="11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</a:t>
              </a:r>
              <a:endPara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0A3CF4-24D4-45B5-A688-3C2C8D9E9D6B}"/>
              </a:ext>
            </a:extLst>
          </p:cNvPr>
          <p:cNvGrpSpPr/>
          <p:nvPr/>
        </p:nvGrpSpPr>
        <p:grpSpPr>
          <a:xfrm>
            <a:off x="5035799" y="1549524"/>
            <a:ext cx="3078646" cy="2239354"/>
            <a:chOff x="4876157" y="1538482"/>
            <a:chExt cx="3078646" cy="223935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7F16465-90CE-4FBD-A5CE-C3C72F00A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08382" y="1538482"/>
              <a:ext cx="3045462" cy="198285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841B49-1EE9-4341-8756-6739B97073C8}"/>
                </a:ext>
              </a:extLst>
            </p:cNvPr>
            <p:cNvSpPr txBox="1"/>
            <p:nvPr/>
          </p:nvSpPr>
          <p:spPr>
            <a:xfrm>
              <a:off x="4876157" y="3470059"/>
              <a:ext cx="3078646" cy="307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도서수량대장</a:t>
              </a:r>
              <a:r>
                <a:rPr lang="ko-KR" altLang="en-US" sz="1400" dirty="0"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작성</a:t>
              </a:r>
              <a:endPara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86B4086-7E9A-4F25-B466-70DB5C47CC29}"/>
              </a:ext>
            </a:extLst>
          </p:cNvPr>
          <p:cNvSpPr/>
          <p:nvPr/>
        </p:nvSpPr>
        <p:spPr>
          <a:xfrm>
            <a:off x="3995892" y="2246336"/>
            <a:ext cx="837983" cy="9202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821B633B-8E62-451A-A8F4-FF1C06591B40}"/>
              </a:ext>
            </a:extLst>
          </p:cNvPr>
          <p:cNvSpPr/>
          <p:nvPr/>
        </p:nvSpPr>
        <p:spPr>
          <a:xfrm>
            <a:off x="4094782" y="4871045"/>
            <a:ext cx="837983" cy="920211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카카오 T | 서비스 | 카카오모빌리티">
            <a:extLst>
              <a:ext uri="{FF2B5EF4-FFF2-40B4-BE49-F238E27FC236}">
                <a16:creationId xmlns:a16="http://schemas.microsoft.com/office/drawing/2014/main" id="{6D03E9CC-5B09-45E0-8714-FC85D7510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3" y="4011607"/>
            <a:ext cx="3045462" cy="178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FE835C9-C151-415A-AF3A-E947145E393B}"/>
              </a:ext>
            </a:extLst>
          </p:cNvPr>
          <p:cNvSpPr txBox="1"/>
          <p:nvPr/>
        </p:nvSpPr>
        <p:spPr>
          <a:xfrm>
            <a:off x="715319" y="5661581"/>
            <a:ext cx="3078646" cy="6924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여비</a:t>
            </a:r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단체 이동시</a:t>
            </a:r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원활한 활동위해</a:t>
            </a:r>
            <a:endParaRPr lang="en-US" altLang="ko-KR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교통수단 이용</a:t>
            </a:r>
            <a:endParaRPr lang="en-US" altLang="ko-KR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</a:t>
            </a:r>
            <a:r>
              <a:rPr lang="ko-KR" altLang="en-US" sz="11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지출처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카카오택시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11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760F609D-39E6-43FE-8589-24DCA0F15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7993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3" name="_x385102048" descr="EMB0000b6b40e74">
            <a:extLst>
              <a:ext uri="{FF2B5EF4-FFF2-40B4-BE49-F238E27FC236}">
                <a16:creationId xmlns:a16="http://schemas.microsoft.com/office/drawing/2014/main" id="{4FB9BD08-76F9-4C2A-B0F6-35F6C147E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91" b="48610"/>
          <a:stretch/>
        </p:blipFill>
        <p:spPr bwMode="auto">
          <a:xfrm>
            <a:off x="4932765" y="3916469"/>
            <a:ext cx="3180721" cy="213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1EE708F-68E3-4F4D-AE4A-8BD832974E60}"/>
              </a:ext>
            </a:extLst>
          </p:cNvPr>
          <p:cNvSpPr txBox="1"/>
          <p:nvPr/>
        </p:nvSpPr>
        <p:spPr>
          <a:xfrm>
            <a:off x="5051432" y="5847953"/>
            <a:ext cx="307864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승차권 또는 모바일 결제</a:t>
            </a:r>
            <a:endParaRPr lang="en-US" altLang="ko-KR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영수증 수령</a:t>
            </a:r>
            <a:endParaRPr lang="en-US" altLang="ko-KR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49FD46-4D43-4302-AF98-C660BC11A1AE}"/>
              </a:ext>
            </a:extLst>
          </p:cNvPr>
          <p:cNvSpPr txBox="1"/>
          <p:nvPr/>
        </p:nvSpPr>
        <p:spPr>
          <a:xfrm>
            <a:off x="8248260" y="1613701"/>
            <a:ext cx="3638939" cy="20621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잠깐</a:t>
            </a:r>
            <a:r>
              <a:rPr lang="en-US" altLang="ko-KR" sz="20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 </a:t>
            </a:r>
            <a:r>
              <a:rPr lang="ko-KR" altLang="en-US" sz="20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더욱 슬기로운 꿀</a:t>
            </a:r>
            <a:r>
              <a:rPr lang="en-US" altLang="ko-KR" sz="20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Tip</a:t>
            </a:r>
          </a:p>
          <a:p>
            <a:pPr algn="ctr"/>
            <a:endParaRPr lang="en-US" altLang="ko-KR" sz="1400" dirty="0">
              <a:solidFill>
                <a:srgbClr val="FF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Q. 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활동비로 수강료 지원이 어려운데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..</a:t>
            </a:r>
          </a:p>
          <a:p>
            <a:pPr algn="ctr"/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자격증 관련 강좌를 무료로 수강할 수 있나요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  <a:p>
            <a:pPr algn="ctr"/>
            <a:endParaRPr lang="en-US" altLang="ko-KR" sz="11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28600" indent="-228600" algn="ctr">
              <a:buAutoNum type="alphaUcPeriod"/>
            </a:pP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Of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course.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네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</a:p>
          <a:p>
            <a:pPr algn="ctr"/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RC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강의형 강좌에서도 활용하고 있는 </a:t>
            </a:r>
            <a:endParaRPr lang="en-US" altLang="ko-KR" sz="11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4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400" u="sng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월드잡</a:t>
            </a:r>
            <a:r>
              <a:rPr lang="en-US" altLang="ko-KR" sz="14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(World</a:t>
            </a:r>
            <a:r>
              <a:rPr lang="ko-KR" altLang="en-US" sz="14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4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Job)’</a:t>
            </a:r>
            <a:r>
              <a:rPr lang="ko-KR" altLang="en-US" sz="14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사이트에서</a:t>
            </a:r>
            <a:endParaRPr lang="en-US" altLang="ko-KR" sz="1400" u="sng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4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무료수강 가능</a:t>
            </a:r>
            <a:r>
              <a:rPr lang="en-US" altLang="ko-KR" sz="14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</a:p>
          <a:p>
            <a:pPr algn="ctr"/>
            <a:endParaRPr lang="en-US" altLang="ko-KR" sz="11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02782D-E460-4C55-927E-886956932060}"/>
              </a:ext>
            </a:extLst>
          </p:cNvPr>
          <p:cNvSpPr txBox="1"/>
          <p:nvPr/>
        </p:nvSpPr>
        <p:spPr>
          <a:xfrm>
            <a:off x="8248261" y="4072837"/>
            <a:ext cx="3638939" cy="1846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잠깐</a:t>
            </a:r>
            <a:r>
              <a:rPr lang="en-US" altLang="ko-KR" sz="20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 </a:t>
            </a:r>
            <a:r>
              <a:rPr lang="ko-KR" altLang="en-US" sz="20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더욱 슬기로운 꿀</a:t>
            </a:r>
            <a:r>
              <a:rPr lang="en-US" altLang="ko-KR" sz="20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Tip</a:t>
            </a:r>
          </a:p>
          <a:p>
            <a:pPr algn="ctr"/>
            <a:endParaRPr lang="en-US" altLang="ko-KR" sz="1400" dirty="0">
              <a:solidFill>
                <a:srgbClr val="FF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Q. 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활동비 관리를 쉽게 하는 </a:t>
            </a:r>
            <a:r>
              <a:rPr lang="ko-KR" altLang="en-US" sz="11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방법있나요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</a:p>
          <a:p>
            <a:pPr algn="ctr"/>
            <a:endParaRPr lang="en-US" altLang="ko-KR" sz="11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228600" indent="-228600" algn="ctr">
              <a:buAutoNum type="alphaUcPeriod"/>
            </a:pP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모임통장 활용</a:t>
            </a:r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예</a:t>
            </a:r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토스모임통장</a:t>
            </a:r>
            <a:endParaRPr lang="en-US" altLang="ko-KR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일정금액 회비 </a:t>
            </a:r>
            <a:r>
              <a:rPr lang="ko-KR" altLang="en-US" sz="11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적립시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</a:p>
          <a:p>
            <a:pPr algn="ctr"/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1) 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카드 발급가능</a:t>
            </a:r>
            <a:endParaRPr lang="en-US" altLang="ko-KR" sz="11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2) 1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만원 이상 결제 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500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원 </a:t>
            </a:r>
            <a:r>
              <a:rPr lang="ko-KR" altLang="en-US" sz="11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캐시백</a:t>
            </a:r>
            <a:endParaRPr lang="en-US" altLang="ko-KR" sz="11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3) 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연 </a:t>
            </a:r>
            <a:r>
              <a:rPr lang="en-US" altLang="ko-KR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2% </a:t>
            </a:r>
            <a:r>
              <a:rPr lang="ko-KR" alt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이자</a:t>
            </a:r>
            <a:endParaRPr lang="en-US" altLang="ko-KR" sz="11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7904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9724" y="1356371"/>
            <a:ext cx="10645863" cy="3053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목적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활동 참여 유도 및 인센티브 지급을 통한 동기 부여</a:t>
            </a:r>
            <a:endParaRPr lang="en-US" altLang="ko-KR" sz="2000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심사대상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6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 이상 팀 활동을 진행한 팀</a:t>
            </a:r>
            <a:endParaRPr lang="en-US" altLang="ko-KR" sz="2000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심사방법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결과보고서를 바탕으로 심사하여 우수 팀 평가 및 선발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심사기준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결과보고서 구성 및 작성의 </a:t>
            </a:r>
            <a:r>
              <a:rPr lang="ko-KR" altLang="en-US" sz="2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성실도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팀원들의 </a:t>
            </a:r>
            <a:r>
              <a:rPr lang="ko-KR" altLang="en-US" sz="2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참여도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결과물의 완성도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성과도출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시상내용</a:t>
            </a:r>
            <a:endParaRPr lang="en-US" altLang="ko-KR" sz="2000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076343"/>
              </p:ext>
            </p:extLst>
          </p:nvPr>
        </p:nvGraphicFramePr>
        <p:xfrm>
          <a:off x="985040" y="4526469"/>
          <a:ext cx="9741018" cy="975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7006">
                  <a:extLst>
                    <a:ext uri="{9D8B030D-6E8A-4147-A177-3AD203B41FA5}">
                      <a16:colId xmlns:a16="http://schemas.microsoft.com/office/drawing/2014/main" val="2711450368"/>
                    </a:ext>
                  </a:extLst>
                </a:gridCol>
                <a:gridCol w="3247006">
                  <a:extLst>
                    <a:ext uri="{9D8B030D-6E8A-4147-A177-3AD203B41FA5}">
                      <a16:colId xmlns:a16="http://schemas.microsoft.com/office/drawing/2014/main" val="1777704961"/>
                    </a:ext>
                  </a:extLst>
                </a:gridCol>
                <a:gridCol w="3247006">
                  <a:extLst>
                    <a:ext uri="{9D8B030D-6E8A-4147-A177-3AD203B41FA5}">
                      <a16:colId xmlns:a16="http://schemas.microsoft.com/office/drawing/2014/main" val="4167659800"/>
                    </a:ext>
                  </a:extLst>
                </a:gridCol>
              </a:tblGrid>
              <a:tr h="487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시상팀 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CIEAT </a:t>
                      </a:r>
                      <a:r>
                        <a:rPr lang="ko-KR" altLang="en-US" sz="2000" b="1" dirty="0">
                          <a:solidFill>
                            <a:schemeClr val="bg1"/>
                          </a:solidFill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마일리지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734769"/>
                  </a:ext>
                </a:extLst>
              </a:tr>
              <a:tr h="4875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우수활동 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5</a:t>
                      </a:r>
                      <a:r>
                        <a:rPr lang="ko-KR" altLang="en-US" sz="20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각 </a:t>
                      </a:r>
                      <a:r>
                        <a:rPr lang="en-US" altLang="ko-KR" sz="2000" dirty="0"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3000</a:t>
                      </a:r>
                      <a:endParaRPr lang="ko-KR" altLang="en-US" sz="2000" dirty="0"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3777228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985040" y="5618583"/>
            <a:ext cx="6192849" cy="7682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*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우수 활동 팀 선발 시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추가 </a:t>
            </a:r>
            <a:r>
              <a:rPr lang="en-US" altLang="ko-KR" sz="160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</a:t>
            </a:r>
            <a:r>
              <a:rPr lang="ko-KR" altLang="en-US" sz="160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마일리지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지급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*CIEAT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마일리지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CIEAT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홈페이지 운영규정에 따라 변동될 수 있음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238CB7-2AAD-407E-A64F-5F31F5890251}"/>
              </a:ext>
            </a:extLst>
          </p:cNvPr>
          <p:cNvSpPr/>
          <p:nvPr/>
        </p:nvSpPr>
        <p:spPr>
          <a:xfrm>
            <a:off x="127590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24667A5-7E8F-4775-BF04-D9D27FCBFA4F}"/>
              </a:ext>
            </a:extLst>
          </p:cNvPr>
          <p:cNvCxnSpPr>
            <a:cxnSpLocks/>
          </p:cNvCxnSpPr>
          <p:nvPr/>
        </p:nvCxnSpPr>
        <p:spPr>
          <a:xfrm flipV="1">
            <a:off x="564032" y="1330562"/>
            <a:ext cx="6208908" cy="20220"/>
          </a:xfrm>
          <a:prstGeom prst="line">
            <a:avLst/>
          </a:prstGeom>
          <a:ln w="38100"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47FAFE9-307B-4233-A043-F8CE61D721F3}"/>
              </a:ext>
            </a:extLst>
          </p:cNvPr>
          <p:cNvSpPr txBox="1"/>
          <p:nvPr/>
        </p:nvSpPr>
        <p:spPr>
          <a:xfrm>
            <a:off x="564032" y="499565"/>
            <a:ext cx="7899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우수활동 팀 선발</a:t>
            </a:r>
            <a:endParaRPr lang="en-US" altLang="ko-KR" sz="2400" b="1" dirty="0">
              <a:solidFill>
                <a:schemeClr val="accent2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864DCF-484F-4FE6-839C-24416FD3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086" y="6216895"/>
            <a:ext cx="2359751" cy="36798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B7231C-02D6-45EF-A7DA-9C45AF56614E}"/>
              </a:ext>
            </a:extLst>
          </p:cNvPr>
          <p:cNvSpPr/>
          <p:nvPr/>
        </p:nvSpPr>
        <p:spPr>
          <a:xfrm>
            <a:off x="4233940" y="4333977"/>
            <a:ext cx="3262235" cy="1304318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276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698259" y="2219107"/>
            <a:ext cx="5155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3B383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크라우드 펀딩을 통해 기부하기</a:t>
            </a:r>
            <a:endParaRPr lang="en-US" altLang="ko-KR" sz="2800" dirty="0">
              <a:solidFill>
                <a:srgbClr val="3B383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98259" y="1292524"/>
            <a:ext cx="52950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전자파이팅</a:t>
            </a:r>
            <a:r>
              <a:rPr lang="en-US" altLang="ko-KR" sz="4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(2019)</a:t>
            </a:r>
            <a:endParaRPr lang="ko-KR" altLang="en-US" sz="4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765472" y="3034115"/>
            <a:ext cx="4976586" cy="0"/>
          </a:xfrm>
          <a:prstGeom prst="line">
            <a:avLst/>
          </a:prstGeom>
          <a:ln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698259" y="3325904"/>
            <a:ext cx="52034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유기묘를 위해 만들 제품을 직접 디자인하여 크라우드 펀딩을 진행하였다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&lt;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유기묘를 구해줘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고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 프로젝트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 흔히 길에서 떠돌아다니는 고양이나 주변 환경으로부터 보호받지 못하는 고양이를 위해 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프로젝트를 진행하게 되었다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algn="ctr"/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제품으로는 고양이 스티커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그립톡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에코백 등이 있다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algn="ctr"/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6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결과적으로 펀딩은 목표 금액의 </a:t>
            </a:r>
            <a:r>
              <a:rPr lang="en-US" altLang="ko-KR" sz="16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151%</a:t>
            </a:r>
            <a:r>
              <a:rPr lang="ko-KR" altLang="en-US" sz="16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달성하여 </a:t>
            </a:r>
            <a:endParaRPr lang="en-US" altLang="ko-KR" sz="1600" u="sng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6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동물자유연대에 기부하였다</a:t>
            </a:r>
            <a:r>
              <a:rPr lang="en-US" altLang="ko-KR" sz="16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17" y="1338706"/>
            <a:ext cx="6068974" cy="41389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11C1440-9D50-4AEF-ADE8-B53619CE0320}"/>
              </a:ext>
            </a:extLst>
          </p:cNvPr>
          <p:cNvSpPr/>
          <p:nvPr/>
        </p:nvSpPr>
        <p:spPr>
          <a:xfrm>
            <a:off x="127590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B43D68-77F1-4834-B2C9-E53EE6D6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086" y="6216895"/>
            <a:ext cx="2359751" cy="36798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7C5E5A-0ECA-43ED-AFD1-2ECE30B4AB02}"/>
              </a:ext>
            </a:extLst>
          </p:cNvPr>
          <p:cNvSpPr txBox="1"/>
          <p:nvPr/>
        </p:nvSpPr>
        <p:spPr>
          <a:xfrm>
            <a:off x="3686214" y="367293"/>
            <a:ext cx="5073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3B3838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우수 </a:t>
            </a:r>
            <a:r>
              <a:rPr lang="en-US" altLang="ko-KR" sz="4000" dirty="0">
                <a:solidFill>
                  <a:srgbClr val="3B3838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RC </a:t>
            </a:r>
            <a:r>
              <a:rPr lang="ko-KR" altLang="en-US" sz="4000" dirty="0">
                <a:solidFill>
                  <a:srgbClr val="3B3838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활동 사례</a:t>
            </a:r>
            <a:endParaRPr lang="en-US" altLang="ko-KR" sz="4000" dirty="0">
              <a:solidFill>
                <a:srgbClr val="3B3838"/>
              </a:solidFill>
              <a:highlight>
                <a:srgbClr val="FFFF00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7447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698259" y="2219107"/>
            <a:ext cx="2081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3B383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토익 스터디</a:t>
            </a:r>
            <a:endParaRPr lang="en-US" altLang="ko-KR" sz="2800" dirty="0">
              <a:solidFill>
                <a:srgbClr val="3B383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48300" y="1311249"/>
            <a:ext cx="5641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50</a:t>
            </a:r>
            <a:r>
              <a:rPr lang="ko-KR" altLang="en-US" sz="4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일의 기적</a:t>
            </a:r>
            <a:r>
              <a:rPr lang="en-US" altLang="ko-KR" sz="4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(2019)</a:t>
            </a:r>
            <a:endParaRPr lang="ko-KR" altLang="en-US" sz="4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765472" y="3034115"/>
            <a:ext cx="4976586" cy="0"/>
          </a:xfrm>
          <a:prstGeom prst="line">
            <a:avLst/>
          </a:prstGeom>
          <a:ln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602565" y="3325904"/>
            <a:ext cx="52034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각자 목표점수에 대한 계획을 세우고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계획을 얼마나 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지켰는지 팀원들과 확인과 함께 피드백 과정을 거쳤다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algn="ctr"/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 다음 피드백을 반영하며 계획을 세우고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공부를 하면서 어려웠던 부분을 서로 공유하며 공부를 진행하였다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algn="ctr"/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6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이후 토익시험에 응시하면서 기존 성적과 비교했다</a:t>
            </a:r>
            <a:r>
              <a:rPr lang="en-US" altLang="ko-KR" sz="16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  <a:p>
            <a:pPr algn="ctr"/>
            <a:r>
              <a:rPr lang="ko-KR" altLang="en-US" sz="16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 결과</a:t>
            </a:r>
            <a:r>
              <a:rPr lang="en-US" altLang="ko-KR" sz="16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모든 팀원들의 토익점수가 향상되었다</a:t>
            </a:r>
            <a:r>
              <a:rPr lang="en-US" altLang="ko-KR" sz="16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91" y="1338704"/>
            <a:ext cx="6069999" cy="444411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3730576-FFAD-447C-AEE7-810532216C98}"/>
              </a:ext>
            </a:extLst>
          </p:cNvPr>
          <p:cNvSpPr/>
          <p:nvPr/>
        </p:nvSpPr>
        <p:spPr>
          <a:xfrm>
            <a:off x="127590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ECF07B-C35A-4CF5-A99C-B8E6F4BF9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086" y="6216895"/>
            <a:ext cx="2359751" cy="36798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135202-182A-4457-AC05-A5F53DE03D85}"/>
              </a:ext>
            </a:extLst>
          </p:cNvPr>
          <p:cNvSpPr txBox="1"/>
          <p:nvPr/>
        </p:nvSpPr>
        <p:spPr>
          <a:xfrm>
            <a:off x="3686214" y="367293"/>
            <a:ext cx="5073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3B3838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우수 </a:t>
            </a:r>
            <a:r>
              <a:rPr lang="en-US" altLang="ko-KR" sz="4000" dirty="0">
                <a:solidFill>
                  <a:srgbClr val="3B3838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RC </a:t>
            </a:r>
            <a:r>
              <a:rPr lang="ko-KR" altLang="en-US" sz="4000" dirty="0">
                <a:solidFill>
                  <a:srgbClr val="3B3838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활동 사례</a:t>
            </a:r>
            <a:endParaRPr lang="en-US" altLang="ko-KR" sz="4000" dirty="0">
              <a:solidFill>
                <a:srgbClr val="3B3838"/>
              </a:solidFill>
              <a:highlight>
                <a:srgbClr val="FFFF00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617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17B83EE-7FEC-4956-9DD1-A1080DE07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79" y="300273"/>
            <a:ext cx="3457660" cy="1498775"/>
          </a:xfrm>
          <a:prstGeom prst="rect">
            <a:avLst/>
          </a:prstGeom>
        </p:spPr>
      </p:pic>
      <p:cxnSp>
        <p:nvCxnSpPr>
          <p:cNvPr id="8" name="직선 연결선 7"/>
          <p:cNvCxnSpPr>
            <a:cxnSpLocks/>
          </p:cNvCxnSpPr>
          <p:nvPr/>
        </p:nvCxnSpPr>
        <p:spPr>
          <a:xfrm flipV="1">
            <a:off x="1477473" y="1156542"/>
            <a:ext cx="9026715" cy="8709"/>
          </a:xfrm>
          <a:prstGeom prst="line">
            <a:avLst/>
          </a:prstGeom>
          <a:ln w="38100"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33197" y="282111"/>
            <a:ext cx="10538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2024.2</a:t>
            </a:r>
            <a:r>
              <a:rPr lang="ko-KR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학기 </a:t>
            </a:r>
            <a:r>
              <a:rPr lang="en-US" altLang="ko-KR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RC-</a:t>
            </a:r>
            <a:r>
              <a:rPr lang="ko-KR" altLang="en-US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선발 팀 명단</a:t>
            </a:r>
            <a:endParaRPr lang="en-US" altLang="ko-KR" sz="2000" b="1" dirty="0">
              <a:solidFill>
                <a:schemeClr val="accent2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1AF9D6-47FA-4EC0-ACD5-0B78EF22078A}"/>
              </a:ext>
            </a:extLst>
          </p:cNvPr>
          <p:cNvSpPr/>
          <p:nvPr/>
        </p:nvSpPr>
        <p:spPr>
          <a:xfrm>
            <a:off x="120502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EEFF4974-9C41-40A4-813F-2290081AF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7226" y="2124231"/>
            <a:ext cx="12581745" cy="518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A1A36DD-4094-4CD8-AC0F-8CEE2F40C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054196"/>
              </p:ext>
            </p:extLst>
          </p:nvPr>
        </p:nvGraphicFramePr>
        <p:xfrm>
          <a:off x="1039737" y="1206071"/>
          <a:ext cx="9798361" cy="53389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6379">
                  <a:extLst>
                    <a:ext uri="{9D8B030D-6E8A-4147-A177-3AD203B41FA5}">
                      <a16:colId xmlns:a16="http://schemas.microsoft.com/office/drawing/2014/main" val="1103596893"/>
                    </a:ext>
                  </a:extLst>
                </a:gridCol>
                <a:gridCol w="1725930">
                  <a:extLst>
                    <a:ext uri="{9D8B030D-6E8A-4147-A177-3AD203B41FA5}">
                      <a16:colId xmlns:a16="http://schemas.microsoft.com/office/drawing/2014/main" val="1335883619"/>
                    </a:ext>
                  </a:extLst>
                </a:gridCol>
                <a:gridCol w="1024047">
                  <a:extLst>
                    <a:ext uri="{9D8B030D-6E8A-4147-A177-3AD203B41FA5}">
                      <a16:colId xmlns:a16="http://schemas.microsoft.com/office/drawing/2014/main" val="945206520"/>
                    </a:ext>
                  </a:extLst>
                </a:gridCol>
                <a:gridCol w="6162005">
                  <a:extLst>
                    <a:ext uri="{9D8B030D-6E8A-4147-A177-3AD203B41FA5}">
                      <a16:colId xmlns:a16="http://schemas.microsoft.com/office/drawing/2014/main" val="2238850031"/>
                    </a:ext>
                  </a:extLst>
                </a:gridCol>
              </a:tblGrid>
              <a:tr h="2857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접수번호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Dubai Medium" panose="020B0603030403030204" pitchFamily="34" charset="-78"/>
                      </a:endParaRPr>
                    </a:p>
                  </a:txBody>
                  <a:tcPr marL="9434" marR="9434" marT="943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 err="1"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팀명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Dubai Medium" panose="020B0603030403030204" pitchFamily="34" charset="-78"/>
                      </a:endParaRPr>
                    </a:p>
                  </a:txBody>
                  <a:tcPr marL="9434" marR="9434" marT="9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팀 리더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Dubai Medium" panose="020B0603030403030204" pitchFamily="34" charset="-78"/>
                      </a:endParaRPr>
                    </a:p>
                  </a:txBody>
                  <a:tcPr marL="9434" marR="9434" marT="9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u="none" strike="noStrike" dirty="0"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활동주제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Dubai Medium" panose="020B0603030403030204" pitchFamily="34" charset="-78"/>
                      </a:endParaRPr>
                    </a:p>
                  </a:txBody>
                  <a:tcPr marL="9434" marR="9434" marT="943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041658"/>
                  </a:ext>
                </a:extLst>
              </a:tr>
              <a:tr h="241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 dirty="0"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Dubai Medium" panose="020B0603030403030204" pitchFamily="34" charset="-78"/>
                      </a:endParaRPr>
                    </a:p>
                  </a:txBody>
                  <a:tcPr marL="9434" marR="9434" marT="943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D.archivelop</a:t>
                      </a:r>
                      <a:endParaRPr lang="en-US" sz="1000" b="0" i="0" u="none" strike="noStrike" dirty="0">
                        <a:solidFill>
                          <a:srgbClr val="1A1A1B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*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일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독서 토론을 통한 건축가 및 건축물 분석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705253"/>
                  </a:ext>
                </a:extLst>
              </a:tr>
              <a:tr h="241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 dirty="0"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2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Dubai Medium" panose="020B0603030403030204" pitchFamily="34" charset="-78"/>
                      </a:endParaRPr>
                    </a:p>
                  </a:txBody>
                  <a:tcPr marL="9434" marR="9434" marT="943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IT‘S Dream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*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정보보호 스터디 및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워게임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참가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1885325"/>
                  </a:ext>
                </a:extLst>
              </a:tr>
              <a:tr h="241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3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Dubai Medium" panose="020B0603030403030204" pitchFamily="34" charset="-78"/>
                      </a:endParaRPr>
                    </a:p>
                  </a:txBody>
                  <a:tcPr marL="9434" marR="9434" marT="943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Monty Python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*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파이썬을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활용한 프로그램 학습 및 게임 개발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571970"/>
                  </a:ext>
                </a:extLst>
              </a:tr>
              <a:tr h="241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4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Dubai Medium" panose="020B0603030403030204" pitchFamily="34" charset="-78"/>
                      </a:endParaRPr>
                    </a:p>
                  </a:txBody>
                  <a:tcPr marL="9434" marR="9434" marT="943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R'C</a:t>
                      </a:r>
                      <a:r>
                        <a:rPr lang="ko-KR" altLang="en-US" sz="1000" b="0" i="0" u="none" strike="noStrike" dirty="0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언어</a:t>
                      </a:r>
                      <a:r>
                        <a:rPr lang="en-US" altLang="ko-KR" sz="1000" b="0" i="0" u="none" strike="noStrike" dirty="0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'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*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C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프로그램을 이용한 코딩 능력 향상 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54855"/>
                  </a:ext>
                </a:extLst>
              </a:tr>
              <a:tr h="241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5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Dubai Medium" panose="020B0603030403030204" pitchFamily="34" charset="-78"/>
                      </a:endParaRPr>
                    </a:p>
                  </a:txBody>
                  <a:tcPr marL="9434" marR="9434" marT="943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RestTrackers</a:t>
                      </a:r>
                      <a:endParaRPr lang="en-US" sz="1000" b="0" i="0" u="none" strike="noStrike" dirty="0">
                        <a:solidFill>
                          <a:srgbClr val="1A1A1B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레스트</a:t>
                      </a:r>
                      <a:r>
                        <a:rPr lang="ko-KR" altLang="en-US" sz="1000" b="0" i="0" u="none" strike="noStrike" dirty="0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트래커</a:t>
                      </a:r>
                      <a:r>
                        <a:rPr lang="en-US" altLang="ko-KR" sz="1000" b="0" i="0" u="none" strike="noStrike" dirty="0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*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버스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API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를 활용한 실시간 버스 위치 정보 파악 준비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9226524"/>
                  </a:ext>
                </a:extLst>
              </a:tr>
              <a:tr h="241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6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Dubai Medium" panose="020B0603030403030204" pitchFamily="34" charset="-78"/>
                      </a:endParaRPr>
                    </a:p>
                  </a:txBody>
                  <a:tcPr marL="9434" marR="9434" marT="943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T.H.A.L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소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*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유기적 작문 연습 및 탐구를 통한 작문의 이해 및 창의성 함양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420111"/>
                  </a:ext>
                </a:extLst>
              </a:tr>
              <a:tr h="241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7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Dubai Medium" panose="020B0603030403030204" pitchFamily="34" charset="-78"/>
                      </a:endParaRPr>
                    </a:p>
                  </a:txBody>
                  <a:tcPr marL="9434" marR="9434" marT="943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T700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*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영어 능력 향상을 위한 협동학습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964191"/>
                  </a:ext>
                </a:extLst>
              </a:tr>
              <a:tr h="241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8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Dubai Medium" panose="020B0603030403030204" pitchFamily="34" charset="-78"/>
                      </a:endParaRPr>
                    </a:p>
                  </a:txBody>
                  <a:tcPr marL="9434" marR="9434" marT="943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View</a:t>
                      </a:r>
                      <a:r>
                        <a:rPr lang="ko-KR" altLang="en-US" sz="1000" b="0" i="0" u="none" strike="noStrike" dirty="0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황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*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친환경 화학을 활용한 미용 용품 개발 및 효과 분석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7418235"/>
                  </a:ext>
                </a:extLst>
              </a:tr>
              <a:tr h="241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 dirty="0"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9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Dubai Medium" panose="020B0603030403030204" pitchFamily="34" charset="-78"/>
                      </a:endParaRPr>
                    </a:p>
                  </a:txBody>
                  <a:tcPr marL="9434" marR="9434" marT="943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괭이들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*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영어 회화 스터디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781539"/>
                  </a:ext>
                </a:extLst>
              </a:tr>
              <a:tr h="241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10</a:t>
                      </a:r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Dubai Medium" panose="020B0603030403030204" pitchFamily="34" charset="-78"/>
                      </a:endParaRPr>
                    </a:p>
                  </a:txBody>
                  <a:tcPr marL="9434" marR="9434" marT="943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보스베이비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*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대기업의 마케팅 전략 분석을 통한 지역 소상공인 살리기 프로젝트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4175331"/>
                  </a:ext>
                </a:extLst>
              </a:tr>
              <a:tr h="241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 dirty="0"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11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Dubai Medium" panose="020B0603030403030204" pitchFamily="34" charset="-78"/>
                      </a:endParaRPr>
                    </a:p>
                  </a:txBody>
                  <a:tcPr marL="9434" marR="9434" marT="943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블랙핑크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*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컴퓨터활용능력 자격증 취득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689498"/>
                  </a:ext>
                </a:extLst>
              </a:tr>
              <a:tr h="241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 dirty="0"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12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Dubai Medium" panose="020B0603030403030204" pitchFamily="34" charset="-78"/>
                      </a:endParaRPr>
                    </a:p>
                  </a:txBody>
                  <a:tcPr marL="9434" marR="9434" marT="943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빛나는 개미들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*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학과 흥미도 증진을 위한 곤충 채집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표본 제작 및 카드뉴스 제작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,</a:t>
                      </a:r>
                      <a:b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학우관계 간 친밀도 향상 및 학습 효율 증진을 위한 스터디 활동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872632"/>
                  </a:ext>
                </a:extLst>
              </a:tr>
              <a:tr h="241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 dirty="0"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13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Dubai Medium" panose="020B0603030403030204" pitchFamily="34" charset="-78"/>
                      </a:endParaRPr>
                    </a:p>
                  </a:txBody>
                  <a:tcPr marL="9434" marR="9434" marT="943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식의전심스</a:t>
                      </a:r>
                      <a:endParaRPr lang="ko-KR" altLang="en-US" sz="1000" b="0" i="0" u="none" strike="noStrike" dirty="0">
                        <a:solidFill>
                          <a:srgbClr val="1A1A1B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*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식물의학 전공 심화 스터디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(Teaching),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최신 농업 정보 및 이슈 공유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956949"/>
                  </a:ext>
                </a:extLst>
              </a:tr>
              <a:tr h="241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 dirty="0"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14</a:t>
                      </a:r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여기어때 잘난체" panose="020B0600000101010101" pitchFamily="50" charset="-127"/>
                        <a:ea typeface="여기어때 잘난체" panose="020B0600000101010101" pitchFamily="50" charset="-127"/>
                        <a:cs typeface="Dubai Medium" panose="020B0603030403030204" pitchFamily="34" charset="-78"/>
                      </a:endParaRPr>
                    </a:p>
                  </a:txBody>
                  <a:tcPr marL="9434" marR="9434" marT="943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아자아자 파이팅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*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c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언어와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파이썬을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이용하여 게임 프로젝트 알고리즘 생성 후 코딩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115751"/>
                  </a:ext>
                </a:extLst>
              </a:tr>
              <a:tr h="241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15</a:t>
                      </a:r>
                    </a:p>
                  </a:txBody>
                  <a:tcPr marL="9434" marR="9434" marT="943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열정좌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*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원격 진료 시스템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-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컴퓨터 비전과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머신러닝을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활용해 환자의 상태를 원격으로 진단하고 간호사의 지원을 받을 수 있는 시스템 구축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721390"/>
                  </a:ext>
                </a:extLst>
              </a:tr>
              <a:tr h="241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16</a:t>
                      </a:r>
                    </a:p>
                  </a:txBody>
                  <a:tcPr marL="9434" marR="9434" marT="943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지선인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*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영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TOEIC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스터디 소모임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239293"/>
                  </a:ext>
                </a:extLst>
              </a:tr>
              <a:tr h="241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17</a:t>
                      </a:r>
                    </a:p>
                  </a:txBody>
                  <a:tcPr marL="9434" marR="9434" marT="943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토뿌모</a:t>
                      </a:r>
                      <a:r>
                        <a:rPr lang="en-US" altLang="ko-KR" sz="1000" b="0" i="0" u="none" strike="noStrike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!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*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토익 공부 및 학습 계획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925053"/>
                  </a:ext>
                </a:extLst>
              </a:tr>
              <a:tr h="241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18</a:t>
                      </a:r>
                    </a:p>
                  </a:txBody>
                  <a:tcPr marL="9434" marR="9434" marT="943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토요일은 토익하는날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*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토익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700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점을 위한 공부와 시험 준비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872055"/>
                  </a:ext>
                </a:extLst>
              </a:tr>
              <a:tr h="241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19</a:t>
                      </a:r>
                    </a:p>
                  </a:txBody>
                  <a:tcPr marL="9434" marR="9434" marT="943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파이썬보다</a:t>
                      </a:r>
                      <a:r>
                        <a:rPr lang="ko-KR" altLang="en-US" sz="1000" b="0" i="0" u="none" strike="noStrike" dirty="0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정신이 우선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남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*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파이썬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 학습 및 충북대학교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PC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공지 스크랩 프로그램 제작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64541"/>
                  </a:ext>
                </a:extLst>
              </a:tr>
              <a:tr h="2417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  <a:cs typeface="Dubai Medium" panose="020B0603030403030204" pitchFamily="34" charset="-78"/>
                        </a:rPr>
                        <a:t>20</a:t>
                      </a:r>
                    </a:p>
                  </a:txBody>
                  <a:tcPr marL="9434" marR="9434" marT="9434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1A1A1B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회계의 정석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김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*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여기어때 잘난체" panose="020B0600000101010101" pitchFamily="50" charset="-127"/>
                          <a:ea typeface="여기어때 잘난체" panose="020B0600000101010101" pitchFamily="50" charset="-127"/>
                        </a:rPr>
                        <a:t>회계 원리 스터디를 통한 자격증 취득과 학업 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5366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751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724499" y="2374886"/>
            <a:ext cx="5197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3B383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충북대학생 대상 지도 </a:t>
            </a:r>
            <a:r>
              <a:rPr lang="en-US" altLang="ko-KR" sz="2800" dirty="0">
                <a:solidFill>
                  <a:srgbClr val="3B383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App</a:t>
            </a:r>
            <a:r>
              <a:rPr lang="ko-KR" altLang="en-US" sz="2800" dirty="0">
                <a:solidFill>
                  <a:srgbClr val="3B383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</a:t>
            </a:r>
            <a:endParaRPr lang="en-US" altLang="ko-KR" sz="2800" dirty="0">
              <a:solidFill>
                <a:srgbClr val="3B383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73149" y="1280378"/>
            <a:ext cx="47275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애드코드</a:t>
            </a:r>
            <a:r>
              <a:rPr lang="en-US" altLang="ko-K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(2020)</a:t>
            </a:r>
            <a:endParaRPr lang="ko-KR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773117" y="2994698"/>
            <a:ext cx="4976586" cy="0"/>
          </a:xfrm>
          <a:prstGeom prst="line">
            <a:avLst/>
          </a:prstGeom>
          <a:ln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28809" y="3103702"/>
            <a:ext cx="54303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충북대학생들을 대상으로 학교 내부 시설에 대한 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지도 정보를 담은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app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 목표로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‘CBNU </a:t>
            </a:r>
            <a:r>
              <a:rPr lang="ko-KR" alt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맵플리케이션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구상 및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App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개발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2020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학년도 재학중인 학우들에게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APP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사용 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테스트 결과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</a:p>
          <a:p>
            <a:pPr algn="ctr"/>
            <a:r>
              <a:rPr lang="en-US" altLang="ko-KR" sz="16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‘</a:t>
            </a:r>
            <a:r>
              <a:rPr lang="ko-KR" altLang="en-US" sz="16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네이버 </a:t>
            </a:r>
            <a:r>
              <a:rPr lang="ko-KR" altLang="en-US" sz="1600" u="sng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로드뷰</a:t>
            </a:r>
            <a:r>
              <a:rPr lang="en-US" altLang="ko-KR" sz="16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’</a:t>
            </a:r>
            <a:r>
              <a:rPr lang="ko-KR" altLang="en-US" sz="16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를 통해 자세한 위치를 알 수 있다는 점과 </a:t>
            </a:r>
            <a:endParaRPr lang="en-US" altLang="ko-KR" sz="1600" u="sng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6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실시간 버스 위치 확인을 통해 편리하다는 호평을 받았다</a:t>
            </a:r>
            <a:r>
              <a:rPr lang="en-US" altLang="ko-KR" sz="16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9CBEB1-D04C-4285-AF78-EAAFAF02071A}"/>
              </a:ext>
            </a:extLst>
          </p:cNvPr>
          <p:cNvSpPr/>
          <p:nvPr/>
        </p:nvSpPr>
        <p:spPr>
          <a:xfrm>
            <a:off x="127590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76F3C7-59D4-454B-94B1-D3A0F4185BB2}"/>
              </a:ext>
            </a:extLst>
          </p:cNvPr>
          <p:cNvSpPr txBox="1"/>
          <p:nvPr/>
        </p:nvSpPr>
        <p:spPr>
          <a:xfrm>
            <a:off x="3686214" y="367293"/>
            <a:ext cx="5073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3B3838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우수 </a:t>
            </a:r>
            <a:r>
              <a:rPr lang="en-US" altLang="ko-KR" sz="4000" dirty="0">
                <a:solidFill>
                  <a:srgbClr val="3B3838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RC </a:t>
            </a:r>
            <a:r>
              <a:rPr lang="ko-KR" altLang="en-US" sz="4000" dirty="0">
                <a:solidFill>
                  <a:srgbClr val="3B3838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활동 사례</a:t>
            </a:r>
            <a:endParaRPr lang="en-US" altLang="ko-KR" sz="4000" dirty="0">
              <a:solidFill>
                <a:srgbClr val="3B3838"/>
              </a:solidFill>
              <a:highlight>
                <a:srgbClr val="FFFF00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285A8F0-F110-4C65-9945-0B850641C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086" y="6216895"/>
            <a:ext cx="2359751" cy="36798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8DB333-3C2F-40D6-BFD6-16121C840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97" y="1443446"/>
            <a:ext cx="6086512" cy="39711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718507-65F5-4EF0-81BF-E2F753B64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97" y="5428698"/>
            <a:ext cx="6086512" cy="60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52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6443077" y="2219107"/>
            <a:ext cx="37192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rgbClr val="3B383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청각시각 장애인 전용 </a:t>
            </a:r>
            <a:endParaRPr lang="en-US" altLang="ko-KR" sz="2800" dirty="0">
              <a:solidFill>
                <a:srgbClr val="3B383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2800" dirty="0">
                <a:solidFill>
                  <a:srgbClr val="3B3838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문지기 센서</a:t>
            </a:r>
            <a:endParaRPr lang="en-US" altLang="ko-KR" sz="2800" dirty="0">
              <a:solidFill>
                <a:srgbClr val="3B3838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93118" y="1311249"/>
            <a:ext cx="54280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Lothing_F4(2022)</a:t>
            </a:r>
            <a:endParaRPr lang="ko-KR" altLang="en-US" sz="4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271426" y="3173214"/>
            <a:ext cx="4976586" cy="0"/>
          </a:xfrm>
          <a:prstGeom prst="line">
            <a:avLst/>
          </a:prstGeom>
          <a:ln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3077" y="4509633"/>
            <a:ext cx="4641908" cy="170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※ 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작동 </a:t>
            </a:r>
            <a:r>
              <a:rPr lang="ko-KR" alt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매커니즘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1) 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초음파 센서를 통해 문을 열고 들어온 사람을 인지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2)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블루투스 모듈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(LCD)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활용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해당 문지기 사용자의 휴대폰으로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“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누가 들어옴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!!” 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이라는 알림 전송 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3)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만약 외부 침입자인 경우 경보발생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!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동시에 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LCD 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문의 열림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/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닫힘의 상태 확인</a:t>
            </a:r>
            <a:endParaRPr lang="en-US" altLang="ko-KR" sz="1200" u="sng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730576-FFAD-447C-AEE7-810532216C98}"/>
              </a:ext>
            </a:extLst>
          </p:cNvPr>
          <p:cNvSpPr/>
          <p:nvPr/>
        </p:nvSpPr>
        <p:spPr>
          <a:xfrm>
            <a:off x="127590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ECF07B-C35A-4CF5-A99C-B8E6F4BF9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086" y="6216895"/>
            <a:ext cx="2359751" cy="36798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135202-182A-4457-AC05-A5F53DE03D85}"/>
              </a:ext>
            </a:extLst>
          </p:cNvPr>
          <p:cNvSpPr txBox="1"/>
          <p:nvPr/>
        </p:nvSpPr>
        <p:spPr>
          <a:xfrm>
            <a:off x="3686214" y="367293"/>
            <a:ext cx="5073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3B3838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우수 </a:t>
            </a:r>
            <a:r>
              <a:rPr lang="en-US" altLang="ko-KR" sz="4000" dirty="0">
                <a:solidFill>
                  <a:srgbClr val="3B3838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RC </a:t>
            </a:r>
            <a:r>
              <a:rPr lang="ko-KR" altLang="en-US" sz="4000" dirty="0">
                <a:solidFill>
                  <a:srgbClr val="3B3838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활동 사례</a:t>
            </a:r>
            <a:endParaRPr lang="en-US" altLang="ko-KR" sz="4000" dirty="0">
              <a:solidFill>
                <a:srgbClr val="3B3838"/>
              </a:solidFill>
              <a:highlight>
                <a:srgbClr val="FFFF00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4" name="Picture 4" descr="소스 이미지 보기">
            <a:extLst>
              <a:ext uri="{FF2B5EF4-FFF2-40B4-BE49-F238E27FC236}">
                <a16:creationId xmlns:a16="http://schemas.microsoft.com/office/drawing/2014/main" id="{1802C644-FE21-4F8B-A06A-B50AB3B68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8" y="1216926"/>
            <a:ext cx="2130536" cy="302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1B93A8-39C6-4A99-810B-EAF5749CD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684" y="1430381"/>
            <a:ext cx="3942590" cy="189643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6C1CFC57-8D3E-42FD-BA43-8E2A4A14F05C}"/>
              </a:ext>
            </a:extLst>
          </p:cNvPr>
          <p:cNvGrpSpPr/>
          <p:nvPr/>
        </p:nvGrpSpPr>
        <p:grpSpPr>
          <a:xfrm>
            <a:off x="2594868" y="3224414"/>
            <a:ext cx="3242406" cy="3135417"/>
            <a:chOff x="5505582" y="908772"/>
            <a:chExt cx="5604491" cy="4957642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FBB77B3-E6DE-49BA-BBA0-D7540C27F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7917" l="2685" r="96944">
                          <a14:foregroundMark x1="83056" y1="49236" x2="63056" y2="89375"/>
                          <a14:foregroundMark x1="63056" y1="89375" x2="63056" y2="89514"/>
                          <a14:foregroundMark x1="69537" y1="95000" x2="32778" y2="81944"/>
                          <a14:foregroundMark x1="71019" y1="97917" x2="71019" y2="97917"/>
                          <a14:foregroundMark x1="71019" y1="97917" x2="78056" y2="83056"/>
                          <a14:foregroundMark x1="78056" y1="83056" x2="78056" y2="75833"/>
                          <a14:foregroundMark x1="78704" y1="87431" x2="97037" y2="44722"/>
                          <a14:foregroundMark x1="29074" y1="80000" x2="2685" y2="63889"/>
                          <a14:foregroundMark x1="51852" y1="14583" x2="73519" y2="24097"/>
                          <a14:foregroundMark x1="73519" y1="24097" x2="80648" y2="29931"/>
                          <a14:foregroundMark x1="65833" y1="14583" x2="85370" y2="19097"/>
                          <a14:backgroundMark x1="21111" y1="9306" x2="8519" y2="23472"/>
                          <a14:backgroundMark x1="40741" y1="10417" x2="47963" y2="12222"/>
                          <a14:backgroundMark x1="81111" y1="96944" x2="95093" y2="63611"/>
                          <a14:backgroundMark x1="95093" y1="63611" x2="99352" y2="5312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66013" y="1274334"/>
              <a:ext cx="3444060" cy="4592080"/>
            </a:xfrm>
            <a:prstGeom prst="rect">
              <a:avLst/>
            </a:prstGeom>
          </p:spPr>
        </p:pic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7FB8C81-E48B-4565-8486-E66F1A42AF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31667" y="1127765"/>
              <a:ext cx="247357" cy="100278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47031E6C-9CB2-478A-8DB9-260A8020EAB0}"/>
                </a:ext>
              </a:extLst>
            </p:cNvPr>
            <p:cNvCxnSpPr/>
            <p:nvPr/>
          </p:nvCxnSpPr>
          <p:spPr>
            <a:xfrm>
              <a:off x="7171588" y="2840741"/>
              <a:ext cx="63082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926B18D8-2414-42A1-A236-970FBFED7B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60755" y="2825496"/>
              <a:ext cx="633391" cy="7856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DDEE67F4-B688-42F0-A8B8-596D1955A8E6}"/>
                </a:ext>
              </a:extLst>
            </p:cNvPr>
            <p:cNvCxnSpPr/>
            <p:nvPr/>
          </p:nvCxnSpPr>
          <p:spPr>
            <a:xfrm>
              <a:off x="9609988" y="1146053"/>
              <a:ext cx="63082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4F2BE65-ADFA-430E-BC98-41D20C2D3AC7}"/>
                </a:ext>
              </a:extLst>
            </p:cNvPr>
            <p:cNvSpPr txBox="1"/>
            <p:nvPr/>
          </p:nvSpPr>
          <p:spPr>
            <a:xfrm>
              <a:off x="8776496" y="908772"/>
              <a:ext cx="824123" cy="4379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LCD</a:t>
              </a:r>
              <a:endParaRPr lang="ko-KR" altLang="en-US" sz="12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7AFDA8A-23A2-4326-91FC-13439B2E1642}"/>
                </a:ext>
              </a:extLst>
            </p:cNvPr>
            <p:cNvSpPr txBox="1"/>
            <p:nvPr/>
          </p:nvSpPr>
          <p:spPr>
            <a:xfrm>
              <a:off x="5505582" y="2621748"/>
              <a:ext cx="1685451" cy="4379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초음파센서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188D83E9-39A0-492C-B472-606389972D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37" y="4596747"/>
            <a:ext cx="3173309" cy="178763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B766A3-A1F4-4BEC-BAD0-5A0ED11401CB}"/>
              </a:ext>
            </a:extLst>
          </p:cNvPr>
          <p:cNvSpPr txBox="1"/>
          <p:nvPr/>
        </p:nvSpPr>
        <p:spPr>
          <a:xfrm>
            <a:off x="6202359" y="3298556"/>
            <a:ext cx="54303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포토 </a:t>
            </a:r>
            <a:r>
              <a:rPr lang="ko-KR" alt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인터럽터와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초음파센서를 활용 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LCD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모듈로 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상태를 알려주는 방범 장치를 기획 ▶ </a:t>
            </a:r>
            <a:r>
              <a:rPr lang="ko-KR" alt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아두이노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기반 알고리즘 생성 </a:t>
            </a:r>
            <a:endParaRPr lang="en-US" altLang="ko-KR"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▶ 센서가 물체의 움직임을 인식함에 따라 원하는 텍스트를 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LCD</a:t>
            </a:r>
            <a:r>
              <a:rPr lang="ko-KR" alt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모듈에 출력</a:t>
            </a:r>
            <a:r>
              <a:rPr lang="en-US" altLang="ko-KR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endParaRPr lang="en-US" altLang="ko-KR" sz="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6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처음 설계했던 대로 목표대로 작품을 완성할 수 있었다</a:t>
            </a:r>
            <a:r>
              <a:rPr lang="en-US" altLang="ko-KR" sz="16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33231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5703686" y="2416504"/>
            <a:ext cx="58208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청주의 문화와 역사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별자리에 대한 </a:t>
            </a:r>
            <a:endParaRPr lang="en-US" altLang="ko-KR" sz="28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이색적인 정보 제공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43158" y="1314881"/>
            <a:ext cx="6189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청주 </a:t>
            </a:r>
            <a:r>
              <a:rPr lang="ko-KR" altLang="en-US" sz="4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문별탐험대</a:t>
            </a:r>
            <a:r>
              <a:rPr lang="en-US" altLang="ko-KR" sz="4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(2023)</a:t>
            </a:r>
            <a:endParaRPr lang="ko-KR" altLang="en-US" sz="4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6049622" y="3421047"/>
            <a:ext cx="4976586" cy="0"/>
          </a:xfrm>
          <a:prstGeom prst="line">
            <a:avLst/>
          </a:prstGeom>
          <a:ln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730576-FFAD-447C-AEE7-810532216C98}"/>
              </a:ext>
            </a:extLst>
          </p:cNvPr>
          <p:cNvSpPr/>
          <p:nvPr/>
        </p:nvSpPr>
        <p:spPr>
          <a:xfrm>
            <a:off x="127590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ECF07B-C35A-4CF5-A99C-B8E6F4BF9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086" y="6216895"/>
            <a:ext cx="2359751" cy="36798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135202-182A-4457-AC05-A5F53DE03D85}"/>
              </a:ext>
            </a:extLst>
          </p:cNvPr>
          <p:cNvSpPr txBox="1"/>
          <p:nvPr/>
        </p:nvSpPr>
        <p:spPr>
          <a:xfrm>
            <a:off x="3686214" y="367293"/>
            <a:ext cx="5073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3B3838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우수 </a:t>
            </a:r>
            <a:r>
              <a:rPr lang="en-US" altLang="ko-KR" sz="4000" dirty="0">
                <a:solidFill>
                  <a:srgbClr val="3B3838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RC </a:t>
            </a:r>
            <a:r>
              <a:rPr lang="ko-KR" altLang="en-US" sz="4000" dirty="0">
                <a:solidFill>
                  <a:srgbClr val="3B3838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활동 사례</a:t>
            </a:r>
            <a:endParaRPr lang="en-US" altLang="ko-KR" sz="4000" dirty="0">
              <a:solidFill>
                <a:srgbClr val="3B3838"/>
              </a:solidFill>
              <a:highlight>
                <a:srgbClr val="FFFF00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B766A3-A1F4-4BEC-BAD0-5A0ED11401CB}"/>
              </a:ext>
            </a:extLst>
          </p:cNvPr>
          <p:cNvSpPr txBox="1"/>
          <p:nvPr/>
        </p:nvSpPr>
        <p:spPr>
          <a:xfrm>
            <a:off x="5822758" y="3801224"/>
            <a:ext cx="5430314" cy="2099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청주시 명소 탐방을 통해 쌓은 여러 경험과 추억을 블로그 형식으로 기록한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노션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웹사이트 제작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전공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비전공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팀원간 </a:t>
            </a:r>
            <a:r>
              <a:rPr lang="ko-KR" alt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멘토제로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웹 개발 지식 공유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협업을 통한 문제해결능력 함양 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활동 기간 내 목표대로 웹페이지 구성 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FB7A3CD-6C8A-490E-9183-453DF387B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F40F2-E0F3-44A7-B1EB-C14CA0C0C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84" y="3421047"/>
            <a:ext cx="4734815" cy="2795848"/>
          </a:xfrm>
          <a:prstGeom prst="rect">
            <a:avLst/>
          </a:prstGeom>
        </p:spPr>
      </p:pic>
      <p:grpSp>
        <p:nvGrpSpPr>
          <p:cNvPr id="12" name="그룹 1014">
            <a:extLst>
              <a:ext uri="{FF2B5EF4-FFF2-40B4-BE49-F238E27FC236}">
                <a16:creationId xmlns:a16="http://schemas.microsoft.com/office/drawing/2014/main" id="{E3523933-26CE-4FD6-BDC9-1441E5480C51}"/>
              </a:ext>
            </a:extLst>
          </p:cNvPr>
          <p:cNvGrpSpPr/>
          <p:nvPr/>
        </p:nvGrpSpPr>
        <p:grpSpPr>
          <a:xfrm>
            <a:off x="879564" y="1101059"/>
            <a:ext cx="2207886" cy="2005264"/>
            <a:chOff x="2269676" y="2957990"/>
            <a:chExt cx="6171429" cy="5801060"/>
          </a:xfrm>
        </p:grpSpPr>
        <p:pic>
          <p:nvPicPr>
            <p:cNvPr id="14" name="Object 46">
              <a:extLst>
                <a:ext uri="{FF2B5EF4-FFF2-40B4-BE49-F238E27FC236}">
                  <a16:creationId xmlns:a16="http://schemas.microsoft.com/office/drawing/2014/main" id="{81477255-E8F9-466D-B46B-147ABF2A3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9676" y="2957990"/>
              <a:ext cx="6171429" cy="580106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5324A42-E6D6-403C-8E7D-D4B00335A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45" y="6028065"/>
            <a:ext cx="4401492" cy="4955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443702-0439-4786-8F2D-9193C5B4D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562" y="4272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23729320" descr="EMB0000bc1832a2">
            <a:extLst>
              <a:ext uri="{FF2B5EF4-FFF2-40B4-BE49-F238E27FC236}">
                <a16:creationId xmlns:a16="http://schemas.microsoft.com/office/drawing/2014/main" id="{9548438F-5A2B-4136-BDD8-8FC06EE9E6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" t="-361" r="119" b="8531"/>
          <a:stretch/>
        </p:blipFill>
        <p:spPr bwMode="auto">
          <a:xfrm>
            <a:off x="3087450" y="1120016"/>
            <a:ext cx="2062162" cy="198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105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11C1440-9D50-4AEF-ADE8-B53619CE0320}"/>
              </a:ext>
            </a:extLst>
          </p:cNvPr>
          <p:cNvSpPr/>
          <p:nvPr/>
        </p:nvSpPr>
        <p:spPr>
          <a:xfrm>
            <a:off x="127590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B43D68-77F1-4834-B2C9-E53EE6D61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743" y="356958"/>
            <a:ext cx="2359751" cy="36798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7C5E5A-0ECA-43ED-AFD1-2ECE30B4AB02}"/>
              </a:ext>
            </a:extLst>
          </p:cNvPr>
          <p:cNvSpPr txBox="1"/>
          <p:nvPr/>
        </p:nvSpPr>
        <p:spPr>
          <a:xfrm>
            <a:off x="2897699" y="325685"/>
            <a:ext cx="65226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3B3838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2023</a:t>
            </a:r>
            <a:r>
              <a:rPr lang="ko-KR" altLang="en-US" sz="4000" dirty="0">
                <a:solidFill>
                  <a:srgbClr val="3B3838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년도 </a:t>
            </a:r>
            <a:r>
              <a:rPr lang="en-US" altLang="ko-KR" sz="4000" dirty="0">
                <a:solidFill>
                  <a:srgbClr val="3B3838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RC </a:t>
            </a:r>
            <a:r>
              <a:rPr lang="ko-KR" altLang="en-US" sz="4000" dirty="0">
                <a:solidFill>
                  <a:srgbClr val="3B3838"/>
                </a:solidFill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활동 후기</a:t>
            </a:r>
            <a:endParaRPr lang="en-US" altLang="ko-KR" sz="4000" dirty="0">
              <a:solidFill>
                <a:srgbClr val="3B3838"/>
              </a:solidFill>
              <a:highlight>
                <a:srgbClr val="FFFF00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99827-AEA3-43AD-9D6A-F4849846861F}"/>
              </a:ext>
            </a:extLst>
          </p:cNvPr>
          <p:cNvSpPr txBox="1"/>
          <p:nvPr/>
        </p:nvSpPr>
        <p:spPr>
          <a:xfrm>
            <a:off x="3204485" y="4717069"/>
            <a:ext cx="633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1A60B4D7-6B0C-4268-97B1-77ADC69ADF9F}"/>
              </a:ext>
            </a:extLst>
          </p:cNvPr>
          <p:cNvSpPr/>
          <p:nvPr/>
        </p:nvSpPr>
        <p:spPr>
          <a:xfrm>
            <a:off x="2420559" y="1244818"/>
            <a:ext cx="7228114" cy="1225060"/>
          </a:xfrm>
          <a:prstGeom prst="wedgeRoundRectCallout">
            <a:avLst>
              <a:gd name="adj1" fmla="val -55692"/>
              <a:gd name="adj2" fmla="val 589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D0F2F-DBAD-4F49-B428-587CBF196231}"/>
              </a:ext>
            </a:extLst>
          </p:cNvPr>
          <p:cNvSpPr txBox="1"/>
          <p:nvPr/>
        </p:nvSpPr>
        <p:spPr>
          <a:xfrm>
            <a:off x="2582007" y="1322534"/>
            <a:ext cx="70159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공모전이 생각보다 진입장벽이 그리 높지 않다는 점을 발견했고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소비자학과 연계하면 다양한 분야의 공모전도 전공을 살려서 도전해 볼 수 있다는 자신감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얻게 되었습니다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또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50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 간 일정을 조율하고 업무 분담을 진행하며 소통의 능력과 시간 관리 능력</a:t>
            </a:r>
            <a:r>
              <a:rPr lang="ko-KR" altLang="en-US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을 기를 수 있는 경험이었습니다</a:t>
            </a:r>
            <a:r>
              <a:rPr lang="en-US" altLang="ko-KR" sz="15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500" kern="1000" spc="-100" dirty="0">
              <a:highlight>
                <a:srgbClr val="FFFF00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39B43112-2DF1-4BD1-B5AC-3810045835C2}"/>
              </a:ext>
            </a:extLst>
          </p:cNvPr>
          <p:cNvSpPr/>
          <p:nvPr/>
        </p:nvSpPr>
        <p:spPr>
          <a:xfrm>
            <a:off x="1848725" y="4099591"/>
            <a:ext cx="8362015" cy="1083869"/>
          </a:xfrm>
          <a:prstGeom prst="wedgeRoundRectCallout">
            <a:avLst>
              <a:gd name="adj1" fmla="val 53720"/>
              <a:gd name="adj2" fmla="val -3316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66845FBE-5F88-460F-86F1-F749DFBCF2AC}"/>
              </a:ext>
            </a:extLst>
          </p:cNvPr>
          <p:cNvSpPr/>
          <p:nvPr/>
        </p:nvSpPr>
        <p:spPr>
          <a:xfrm>
            <a:off x="2369798" y="2746905"/>
            <a:ext cx="7228114" cy="901041"/>
          </a:xfrm>
          <a:prstGeom prst="wedgeRoundRectCallout">
            <a:avLst>
              <a:gd name="adj1" fmla="val -54625"/>
              <a:gd name="adj2" fmla="val 763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369798" y="2828093"/>
            <a:ext cx="73706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RC 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활동을 통해 </a:t>
            </a:r>
            <a:r>
              <a:rPr lang="ko-KR" altLang="en-US" sz="140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요즘 이슈화되고 있는 많은 현대 시사에 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대해 알아보았다</a:t>
            </a:r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</a:p>
          <a:p>
            <a:pPr algn="ctr"/>
            <a:r>
              <a:rPr lang="ko-KR" altLang="en-US" sz="140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함께 자료를 조사하고 카드 뉴스를 만들어보며 잘 알지 못했던 자세한 부분</a:t>
            </a:r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까지 알 수 </a:t>
            </a:r>
            <a:endParaRPr lang="en-US" altLang="ko-KR" sz="1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있어 매우 도움이 된 활동이었다</a:t>
            </a:r>
            <a:r>
              <a:rPr lang="en-US" altLang="ko-KR" sz="1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en-US" altLang="ko-KR" sz="1600" u="sng" dirty="0">
              <a:highlight>
                <a:srgbClr val="FFFF00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F5B9B5-FEAA-479E-AA39-D0598A96F2DC}"/>
              </a:ext>
            </a:extLst>
          </p:cNvPr>
          <p:cNvSpPr txBox="1"/>
          <p:nvPr/>
        </p:nvSpPr>
        <p:spPr>
          <a:xfrm>
            <a:off x="1972372" y="4241413"/>
            <a:ext cx="8226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과제로 주어진 것과 달리 </a:t>
            </a:r>
            <a:r>
              <a:rPr lang="ko-KR" altLang="en-US" sz="1600" b="1" u="sng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자율적으로 공동의 목표를 가지고 결과를 도출해낸다는 것</a:t>
            </a:r>
            <a:r>
              <a:rPr lang="ko-KR" altLang="en-US" sz="1600" b="1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새로운 경험이었다</a:t>
            </a:r>
            <a:r>
              <a:rPr lang="en-US" altLang="ko-KR" sz="1600" b="1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r>
              <a:rPr lang="ko-KR" altLang="en-US" sz="1600" b="1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이러한 활동을 통해서 평소 관심 있었던 주제를 더 심층적으로 다룰 수 있어서 좋았고</a:t>
            </a:r>
            <a:r>
              <a:rPr lang="en-US" altLang="ko-KR" sz="1600" b="1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1600" b="1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이러한 활동이 많이 개설되었으면 좋겠다</a:t>
            </a:r>
            <a:r>
              <a:rPr lang="en-US" altLang="ko-KR" sz="1600" b="1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600" b="1" u="sng" dirty="0">
              <a:highlight>
                <a:srgbClr val="FFFF00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94A5FC-9BE5-4FD9-B5F5-D699CE89BAFB}"/>
              </a:ext>
            </a:extLst>
          </p:cNvPr>
          <p:cNvSpPr/>
          <p:nvPr/>
        </p:nvSpPr>
        <p:spPr>
          <a:xfrm>
            <a:off x="633578" y="2209399"/>
            <a:ext cx="1322798" cy="276999"/>
          </a:xfrm>
          <a:prstGeom prst="rect">
            <a:avLst/>
          </a:prstGeom>
          <a:solidFill>
            <a:schemeClr val="accent5">
              <a:alpha val="38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홍**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(2023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6789004-2FC8-49F2-A5F7-CAAE67F88AA1}"/>
              </a:ext>
            </a:extLst>
          </p:cNvPr>
          <p:cNvSpPr/>
          <p:nvPr/>
        </p:nvSpPr>
        <p:spPr>
          <a:xfrm>
            <a:off x="741233" y="1090872"/>
            <a:ext cx="1107489" cy="106765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AD8B8D7-289B-4D7D-9132-6A8D68D8AAE2}"/>
              </a:ext>
            </a:extLst>
          </p:cNvPr>
          <p:cNvSpPr/>
          <p:nvPr/>
        </p:nvSpPr>
        <p:spPr>
          <a:xfrm>
            <a:off x="622028" y="3818887"/>
            <a:ext cx="1322798" cy="276999"/>
          </a:xfrm>
          <a:prstGeom prst="rect">
            <a:avLst/>
          </a:prstGeom>
          <a:solidFill>
            <a:schemeClr val="accent5">
              <a:alpha val="38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최**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(2023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3D97C24-0FC2-4212-B639-E94BDC3D5C0B}"/>
              </a:ext>
            </a:extLst>
          </p:cNvPr>
          <p:cNvSpPr/>
          <p:nvPr/>
        </p:nvSpPr>
        <p:spPr>
          <a:xfrm>
            <a:off x="10513114" y="4783814"/>
            <a:ext cx="1322798" cy="276999"/>
          </a:xfrm>
          <a:prstGeom prst="rect">
            <a:avLst/>
          </a:prstGeom>
          <a:solidFill>
            <a:schemeClr val="accent5">
              <a:alpha val="38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방**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(2023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말풍선: 모서리가 둥근 사각형 29">
            <a:extLst>
              <a:ext uri="{FF2B5EF4-FFF2-40B4-BE49-F238E27FC236}">
                <a16:creationId xmlns:a16="http://schemas.microsoft.com/office/drawing/2014/main" id="{FCCFE9C5-D7E4-4485-8DA1-4B3691AE6541}"/>
              </a:ext>
            </a:extLst>
          </p:cNvPr>
          <p:cNvSpPr/>
          <p:nvPr/>
        </p:nvSpPr>
        <p:spPr>
          <a:xfrm>
            <a:off x="1848725" y="5428375"/>
            <a:ext cx="8362015" cy="905734"/>
          </a:xfrm>
          <a:prstGeom prst="wedgeRoundRectCallout">
            <a:avLst>
              <a:gd name="adj1" fmla="val 53720"/>
              <a:gd name="adj2" fmla="val -3316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114056-8950-43B7-BFEE-27CFBCB61733}"/>
              </a:ext>
            </a:extLst>
          </p:cNvPr>
          <p:cNvSpPr txBox="1"/>
          <p:nvPr/>
        </p:nvSpPr>
        <p:spPr>
          <a:xfrm>
            <a:off x="2673345" y="5552142"/>
            <a:ext cx="6712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활동 보고서 작성이나 활동사진 촬영 등과 같은 일이 쉽지는 않았지만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돌이켜보면 이런 활동 또한 </a:t>
            </a:r>
            <a:r>
              <a:rPr lang="ko-KR" altLang="en-US" sz="160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사회생활의 경험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으로 삼을 수 있다고 생각했다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 </a:t>
            </a:r>
            <a:endParaRPr lang="ko-KR" altLang="en-US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7A0B48C-2E7F-43A7-8A66-F6EF1A8AB14D}"/>
              </a:ext>
            </a:extLst>
          </p:cNvPr>
          <p:cNvSpPr/>
          <p:nvPr/>
        </p:nvSpPr>
        <p:spPr>
          <a:xfrm>
            <a:off x="10513114" y="6265988"/>
            <a:ext cx="1322798" cy="276999"/>
          </a:xfrm>
          <a:prstGeom prst="rect">
            <a:avLst/>
          </a:prstGeom>
          <a:solidFill>
            <a:schemeClr val="accent5">
              <a:alpha val="38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권**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(2023</a:t>
            </a:r>
            <a:r>
              <a:rPr lang="ko-KR" alt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학번</a:t>
            </a:r>
            <a:r>
              <a:rPr lang="en-US" altLang="ko-KR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8965D32-D52E-4165-BB45-FDB4559BA88B}"/>
              </a:ext>
            </a:extLst>
          </p:cNvPr>
          <p:cNvSpPr/>
          <p:nvPr/>
        </p:nvSpPr>
        <p:spPr>
          <a:xfrm>
            <a:off x="694950" y="2664533"/>
            <a:ext cx="1107489" cy="106765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F685298-93D1-4152-8F79-04496E65CEEA}"/>
              </a:ext>
            </a:extLst>
          </p:cNvPr>
          <p:cNvSpPr/>
          <p:nvPr/>
        </p:nvSpPr>
        <p:spPr>
          <a:xfrm>
            <a:off x="10657305" y="3589262"/>
            <a:ext cx="1107489" cy="106765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6507367-CAAE-4930-807E-7DE55C46FBF8}"/>
              </a:ext>
            </a:extLst>
          </p:cNvPr>
          <p:cNvSpPr/>
          <p:nvPr/>
        </p:nvSpPr>
        <p:spPr>
          <a:xfrm>
            <a:off x="10611022" y="5162923"/>
            <a:ext cx="1107489" cy="106765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0717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95040" y="1895867"/>
            <a:ext cx="180000" cy="397776"/>
            <a:chOff x="629724" y="1753870"/>
            <a:chExt cx="540000" cy="1193328"/>
          </a:xfrm>
        </p:grpSpPr>
        <p:sp>
          <p:nvSpPr>
            <p:cNvPr id="9" name="타원 8"/>
            <p:cNvSpPr/>
            <p:nvPr/>
          </p:nvSpPr>
          <p:spPr>
            <a:xfrm>
              <a:off x="629724" y="1753870"/>
              <a:ext cx="540000" cy="54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0157" y="1839202"/>
              <a:ext cx="270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96765" y="1659728"/>
            <a:ext cx="5123518" cy="475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중도탈락 팀원 발생 시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담당자에게 알릴 것</a:t>
            </a:r>
            <a:endParaRPr lang="en-US" altLang="ko-KR" sz="2000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1851" y="3410953"/>
            <a:ext cx="9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95040" y="2653410"/>
            <a:ext cx="180000" cy="397776"/>
            <a:chOff x="629724" y="1753870"/>
            <a:chExt cx="540000" cy="1193328"/>
          </a:xfrm>
        </p:grpSpPr>
        <p:sp>
          <p:nvSpPr>
            <p:cNvPr id="29" name="타원 28"/>
            <p:cNvSpPr/>
            <p:nvPr/>
          </p:nvSpPr>
          <p:spPr>
            <a:xfrm>
              <a:off x="629724" y="1753870"/>
              <a:ext cx="540000" cy="5400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0157" y="1839202"/>
              <a:ext cx="270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296765" y="2464409"/>
            <a:ext cx="5960286" cy="937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 외에 문의사항 및 기타상황 발생 시 담당자 연락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☎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043-261-3932(3976)/ lmo05@cbnu.ac.kr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AA2B917-9746-4353-80D9-EEC262E4B262}"/>
              </a:ext>
            </a:extLst>
          </p:cNvPr>
          <p:cNvSpPr/>
          <p:nvPr/>
        </p:nvSpPr>
        <p:spPr>
          <a:xfrm>
            <a:off x="127590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B01B651-38FB-461F-A929-7B766A508CE8}"/>
              </a:ext>
            </a:extLst>
          </p:cNvPr>
          <p:cNvCxnSpPr>
            <a:cxnSpLocks/>
          </p:cNvCxnSpPr>
          <p:nvPr/>
        </p:nvCxnSpPr>
        <p:spPr>
          <a:xfrm>
            <a:off x="564032" y="1350782"/>
            <a:ext cx="2657633" cy="0"/>
          </a:xfrm>
          <a:prstGeom prst="line">
            <a:avLst/>
          </a:prstGeom>
          <a:ln w="38100"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5E89DAC-FC4D-4E38-A84C-C9E6B0AE7A19}"/>
              </a:ext>
            </a:extLst>
          </p:cNvPr>
          <p:cNvSpPr txBox="1"/>
          <p:nvPr/>
        </p:nvSpPr>
        <p:spPr>
          <a:xfrm>
            <a:off x="564032" y="499565"/>
            <a:ext cx="7899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기타사항</a:t>
            </a:r>
            <a:endParaRPr lang="en-US" altLang="ko-KR" sz="2400" b="1" dirty="0">
              <a:solidFill>
                <a:schemeClr val="accent2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9D2F6DE-EEF7-4AB1-AE0E-BD3BACA6A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086" y="6216895"/>
            <a:ext cx="2359751" cy="36798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92167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1458" y="1386082"/>
            <a:ext cx="1096325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운영기간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 9. 30.(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월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~ 12. 6.(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금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구성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4~5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명 내로 구성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주제선정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24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성과를 도출할 수 있는</a:t>
            </a:r>
            <a:r>
              <a:rPr lang="ko-KR" altLang="en-US" sz="20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자율 주제로 목적이 분명하여야 함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(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단순 취미활동 금지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/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활동횟수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 이상 활동을 기준으로 하며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1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회당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10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마일리지 부여</a:t>
            </a:r>
          </a:p>
          <a:p>
            <a:pPr fontAlgn="base"/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  ※ 6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 미만 활동 시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활동지원금은 미지급</a:t>
            </a:r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/>
            <a:endParaRPr lang="en-US" altLang="ko-KR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/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보고서 제출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시기별 보고서 제출 </a:t>
            </a:r>
            <a:endParaRPr lang="en-US" altLang="ko-KR" sz="2000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/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-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중간점검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활동일지 및 보고서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/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-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최종점검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활동일지 및 보고서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+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결과보고서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/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마일리지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회당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시간 인정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마일리지 지급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회당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* 10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마일리지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활동비 지급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팀당 </a:t>
            </a:r>
            <a:r>
              <a:rPr lang="en-US" altLang="ko-KR" sz="20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400,000</a:t>
            </a:r>
            <a:r>
              <a:rPr lang="ko-KR" altLang="en-US" sz="20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원 </a:t>
            </a:r>
            <a:endParaRPr lang="en-US" altLang="ko-KR" sz="2000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※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최소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4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 이상 분할정산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1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회당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100,000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원 이상 이용제한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 기준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활동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CFAF64-EC61-4ADC-A25C-BE09A896F7AD}"/>
              </a:ext>
            </a:extLst>
          </p:cNvPr>
          <p:cNvSpPr/>
          <p:nvPr/>
        </p:nvSpPr>
        <p:spPr>
          <a:xfrm>
            <a:off x="127590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7EB9A65-4360-4061-B6D2-CAE9D724E7BB}"/>
              </a:ext>
            </a:extLst>
          </p:cNvPr>
          <p:cNvCxnSpPr>
            <a:cxnSpLocks/>
          </p:cNvCxnSpPr>
          <p:nvPr/>
        </p:nvCxnSpPr>
        <p:spPr>
          <a:xfrm>
            <a:off x="564032" y="1350782"/>
            <a:ext cx="1445521" cy="0"/>
          </a:xfrm>
          <a:prstGeom prst="line">
            <a:avLst/>
          </a:prstGeom>
          <a:ln w="38100"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C79D67F-349F-4178-BB1D-B20339B0D5A9}"/>
              </a:ext>
            </a:extLst>
          </p:cNvPr>
          <p:cNvSpPr txBox="1"/>
          <p:nvPr/>
        </p:nvSpPr>
        <p:spPr>
          <a:xfrm>
            <a:off x="564032" y="516715"/>
            <a:ext cx="1807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개요</a:t>
            </a:r>
            <a:endParaRPr lang="en-US" altLang="ko-KR" sz="2400" b="1" dirty="0">
              <a:solidFill>
                <a:schemeClr val="accent2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4B9F5EE-9C32-41E3-80A6-675962D69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086" y="6216895"/>
            <a:ext cx="2359751" cy="36798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F938B18-B3C1-4315-BD3B-C19A65064170}"/>
              </a:ext>
            </a:extLst>
          </p:cNvPr>
          <p:cNvSpPr/>
          <p:nvPr/>
        </p:nvSpPr>
        <p:spPr>
          <a:xfrm>
            <a:off x="4210907" y="5850410"/>
            <a:ext cx="2135521" cy="4513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dirty="0">
                <a:highlight>
                  <a:srgbClr val="FADD3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실비지급이 원칙</a:t>
            </a:r>
            <a:r>
              <a:rPr lang="en-US" altLang="ko-KR" dirty="0">
                <a:highlight>
                  <a:srgbClr val="FADD32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dirty="0">
              <a:highlight>
                <a:srgbClr val="FADD32"/>
              </a:highlight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089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순서도: 수동 입력 17">
            <a:extLst>
              <a:ext uri="{FF2B5EF4-FFF2-40B4-BE49-F238E27FC236}">
                <a16:creationId xmlns:a16="http://schemas.microsoft.com/office/drawing/2014/main" id="{4F3B70F0-AF72-4355-BD6A-32072879F867}"/>
              </a:ext>
            </a:extLst>
          </p:cNvPr>
          <p:cNvSpPr/>
          <p:nvPr/>
        </p:nvSpPr>
        <p:spPr>
          <a:xfrm rot="16200000" flipH="1">
            <a:off x="5771710" y="251408"/>
            <a:ext cx="6602816" cy="6237768"/>
          </a:xfrm>
          <a:prstGeom prst="flowChartManualInput">
            <a:avLst/>
          </a:prstGeom>
          <a:solidFill>
            <a:srgbClr val="FADD3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수동 입력 26">
            <a:extLst>
              <a:ext uri="{FF2B5EF4-FFF2-40B4-BE49-F238E27FC236}">
                <a16:creationId xmlns:a16="http://schemas.microsoft.com/office/drawing/2014/main" id="{F64BA3E2-917F-4456-8FCF-FF3AB1115F57}"/>
              </a:ext>
            </a:extLst>
          </p:cNvPr>
          <p:cNvSpPr/>
          <p:nvPr/>
        </p:nvSpPr>
        <p:spPr>
          <a:xfrm rot="16200000" flipV="1">
            <a:off x="689020" y="-551583"/>
            <a:ext cx="6602816" cy="7902458"/>
          </a:xfrm>
          <a:prstGeom prst="flowChartManualInpu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564032" y="1350782"/>
            <a:ext cx="1445521" cy="0"/>
          </a:xfrm>
          <a:prstGeom prst="line">
            <a:avLst/>
          </a:prstGeom>
          <a:ln w="38100"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4032" y="516715"/>
            <a:ext cx="1807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목적</a:t>
            </a:r>
            <a:endParaRPr lang="en-US" altLang="ko-KR" sz="2400" b="1" dirty="0">
              <a:solidFill>
                <a:schemeClr val="accent2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7431" y="4554460"/>
            <a:ext cx="3646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소규모 팀 활동을 통한 </a:t>
            </a: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신입생들의 공동체 의식 제고</a:t>
            </a: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81555" y="4554460"/>
            <a:ext cx="2712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자기주도적인 팀 활동 </a:t>
            </a: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설계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기획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실시</a:t>
            </a: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348537" y="4554460"/>
            <a:ext cx="3329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학생 스스로 결과를 </a:t>
            </a: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/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만들어내는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도전정신 함양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1AF9D6-47FA-4EC0-ACD5-0B78EF22078A}"/>
              </a:ext>
            </a:extLst>
          </p:cNvPr>
          <p:cNvSpPr/>
          <p:nvPr/>
        </p:nvSpPr>
        <p:spPr>
          <a:xfrm>
            <a:off x="201807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EEFF4974-9C41-40A4-813F-2290081AF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0261" y="1323965"/>
            <a:ext cx="12581745" cy="518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F4EB63F-35BD-4D30-9176-815B093E8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3" y="6150618"/>
            <a:ext cx="2359751" cy="3679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A54191-ABBF-40D5-84D3-BF955249D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385" y="1583180"/>
            <a:ext cx="2695659" cy="269565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6E277132-B9CB-4DAF-8100-D575C881EECD}"/>
              </a:ext>
            </a:extLst>
          </p:cNvPr>
          <p:cNvSpPr/>
          <p:nvPr/>
        </p:nvSpPr>
        <p:spPr>
          <a:xfrm>
            <a:off x="1144675" y="1583180"/>
            <a:ext cx="2901064" cy="284322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F2EE118-B8B7-4A0A-A9D1-4B2596781ACA}"/>
              </a:ext>
            </a:extLst>
          </p:cNvPr>
          <p:cNvSpPr/>
          <p:nvPr/>
        </p:nvSpPr>
        <p:spPr>
          <a:xfrm>
            <a:off x="4949030" y="1583180"/>
            <a:ext cx="2901064" cy="2843228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155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25" y="1792382"/>
            <a:ext cx="11804875" cy="2455970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800100" y="4365380"/>
            <a:ext cx="10337800" cy="0"/>
          </a:xfrm>
          <a:prstGeom prst="line">
            <a:avLst/>
          </a:prstGeom>
          <a:ln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9724" y="4497926"/>
            <a:ext cx="11134779" cy="186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 6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 이상 활동하기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0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활동을 증명할 수 있는 사진 찍어두기</a:t>
            </a:r>
            <a:r>
              <a:rPr lang="en-US" altLang="ko-KR" sz="20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팀원들이 모두 나오도록 찍어주세요</a:t>
            </a:r>
            <a:r>
              <a:rPr lang="en-US" altLang="ko-KR" sz="2000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활동 시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인원의  </a:t>
            </a:r>
            <a:r>
              <a:rPr lang="en-US" altLang="ko-KR" sz="2000" b="1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2000" b="1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명</a:t>
            </a:r>
            <a:r>
              <a:rPr lang="en-US" altLang="ko-KR" sz="2000" b="1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절반</a:t>
            </a:r>
            <a:r>
              <a:rPr lang="en-US" altLang="ko-KR" sz="2000" b="1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sz="2000" b="1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이상 참여 시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활동으로 인정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(1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 당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60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분 이상 활동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활동한 내용을 당일에 정리해 두기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i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보고서 서식 및 작성방법은 이메일 및 교양교육본부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RC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교육센터 공지사항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참고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cxnSp>
        <p:nvCxnSpPr>
          <p:cNvPr id="27" name="직선 화살표 연결선 26"/>
          <p:cNvCxnSpPr>
            <a:cxnSpLocks/>
          </p:cNvCxnSpPr>
          <p:nvPr/>
        </p:nvCxnSpPr>
        <p:spPr>
          <a:xfrm flipV="1">
            <a:off x="8963247" y="4545696"/>
            <a:ext cx="340241" cy="653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186500" y="4317611"/>
            <a:ext cx="2735044" cy="293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(TIP) </a:t>
            </a:r>
            <a:r>
              <a:rPr lang="ko-KR" altLang="en-US" sz="105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포트폴리오 및 결과보고 작성에 필수</a:t>
            </a:r>
            <a:endParaRPr lang="en-US" altLang="ko-KR" sz="1050" dirty="0">
              <a:highlight>
                <a:srgbClr val="FFFF00"/>
              </a:highlight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DF0CA2-F68E-4A3F-85D4-8E545E885315}"/>
              </a:ext>
            </a:extLst>
          </p:cNvPr>
          <p:cNvSpPr/>
          <p:nvPr/>
        </p:nvSpPr>
        <p:spPr>
          <a:xfrm>
            <a:off x="127590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656F234-FF26-48CF-87E4-30316D5BA22E}"/>
              </a:ext>
            </a:extLst>
          </p:cNvPr>
          <p:cNvCxnSpPr>
            <a:cxnSpLocks/>
          </p:cNvCxnSpPr>
          <p:nvPr/>
        </p:nvCxnSpPr>
        <p:spPr>
          <a:xfrm flipV="1">
            <a:off x="564032" y="1330562"/>
            <a:ext cx="6208908" cy="20220"/>
          </a:xfrm>
          <a:prstGeom prst="line">
            <a:avLst/>
          </a:prstGeom>
          <a:ln w="38100"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50D26CD-00CE-45A1-8255-4878E24EB561}"/>
              </a:ext>
            </a:extLst>
          </p:cNvPr>
          <p:cNvSpPr txBox="1"/>
          <p:nvPr/>
        </p:nvSpPr>
        <p:spPr>
          <a:xfrm>
            <a:off x="564032" y="499565"/>
            <a:ext cx="7899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팀활동</a:t>
            </a:r>
            <a:r>
              <a:rPr lang="ko-KR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및 보고서 작성</a:t>
            </a:r>
            <a:endParaRPr lang="en-US" altLang="ko-KR" sz="2400" b="1" dirty="0">
              <a:solidFill>
                <a:schemeClr val="accent2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BD65FFD-3F63-44A4-B872-DE3BCB9D8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3972" y="6302209"/>
            <a:ext cx="1949028" cy="303933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E2E85C5-69F8-4D53-A730-07F0B9C89696}"/>
              </a:ext>
            </a:extLst>
          </p:cNvPr>
          <p:cNvSpPr/>
          <p:nvPr/>
        </p:nvSpPr>
        <p:spPr>
          <a:xfrm>
            <a:off x="990600" y="3693173"/>
            <a:ext cx="1143000" cy="432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5E51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함초롬바탕" panose="02030604000101010101" pitchFamily="18" charset="-127"/>
              </a:rPr>
              <a:t>팀활동</a:t>
            </a:r>
            <a:endParaRPr lang="ko-KR" altLang="en-US" dirty="0">
              <a:solidFill>
                <a:srgbClr val="5E51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여기어때 잘난체" panose="020B0600000101010101" pitchFamily="50" charset="-127"/>
              <a:ea typeface="여기어때 잘난체" panose="020B0600000101010101" pitchFamily="50" charset="-127"/>
              <a:cs typeface="함초롬바탕" panose="02030604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9789875-A74F-42C0-A732-F9BDEB01D942}"/>
              </a:ext>
            </a:extLst>
          </p:cNvPr>
          <p:cNvSpPr/>
          <p:nvPr/>
        </p:nvSpPr>
        <p:spPr>
          <a:xfrm>
            <a:off x="2889475" y="3693173"/>
            <a:ext cx="1882550" cy="432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E51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함초롬바탕" panose="02030604000101010101" pitchFamily="18" charset="-127"/>
              </a:rPr>
              <a:t>중간보고서 제출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BF31595-129F-49AA-9707-8107B3BA746B}"/>
              </a:ext>
            </a:extLst>
          </p:cNvPr>
          <p:cNvSpPr/>
          <p:nvPr/>
        </p:nvSpPr>
        <p:spPr>
          <a:xfrm>
            <a:off x="7080697" y="3693173"/>
            <a:ext cx="2549078" cy="432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E51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함초롬바탕" panose="02030604000101010101" pitchFamily="18" charset="-127"/>
              </a:rPr>
              <a:t>중간보고서 제출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D654E9-08AC-43C7-8E3D-3515805464DD}"/>
              </a:ext>
            </a:extLst>
          </p:cNvPr>
          <p:cNvSpPr/>
          <p:nvPr/>
        </p:nvSpPr>
        <p:spPr>
          <a:xfrm>
            <a:off x="5084732" y="3693173"/>
            <a:ext cx="1882550" cy="432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E51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함초롬바탕" panose="02030604000101010101" pitchFamily="18" charset="-127"/>
              </a:rPr>
              <a:t>팀 활동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3665E0-237F-448D-8452-146EC453CB5E}"/>
              </a:ext>
            </a:extLst>
          </p:cNvPr>
          <p:cNvSpPr/>
          <p:nvPr/>
        </p:nvSpPr>
        <p:spPr>
          <a:xfrm>
            <a:off x="9719121" y="3693173"/>
            <a:ext cx="2195257" cy="432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5E51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여기어때 잘난체" panose="020B0600000101010101" pitchFamily="50" charset="-127"/>
                <a:ea typeface="여기어때 잘난체" panose="020B0600000101010101" pitchFamily="50" charset="-127"/>
                <a:cs typeface="함초롬바탕" panose="02030604000101010101" pitchFamily="18" charset="-127"/>
              </a:rPr>
              <a:t>우수활동팀 시상</a:t>
            </a:r>
          </a:p>
        </p:txBody>
      </p:sp>
    </p:spTree>
    <p:extLst>
      <p:ext uri="{BB962C8B-B14F-4D97-AF65-F5344CB8AC3E}">
        <p14:creationId xmlns:p14="http://schemas.microsoft.com/office/powerpoint/2010/main" val="3757873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26" y="1565368"/>
            <a:ext cx="1788889" cy="180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926" y="3941380"/>
            <a:ext cx="1788889" cy="180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76754" y="3365368"/>
            <a:ext cx="1210588" cy="475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중간제출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76754" y="5741380"/>
            <a:ext cx="1210588" cy="475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최종제출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35330" y="1464871"/>
            <a:ext cx="7824031" cy="166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중간점검 전까지 활동한 일지 제출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제출서류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회차별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활동일지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중간 활동보고서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총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종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 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중간점검일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11. 1.(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금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35329" y="3840883"/>
            <a:ext cx="8292480" cy="2214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 6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 이상 활동한 일지와 보고서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결과보고서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(PPT)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제출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제출서류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회차별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활동일지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최종 활동보고서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결과보고서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총 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종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 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결과보고일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12. 6.(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금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963D5F-9E2C-4AF7-9114-7B1983D772DC}"/>
              </a:ext>
            </a:extLst>
          </p:cNvPr>
          <p:cNvSpPr/>
          <p:nvPr/>
        </p:nvSpPr>
        <p:spPr>
          <a:xfrm>
            <a:off x="127590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161301-8C88-4B9E-8C5D-86E8957A4191}"/>
              </a:ext>
            </a:extLst>
          </p:cNvPr>
          <p:cNvCxnSpPr>
            <a:cxnSpLocks/>
          </p:cNvCxnSpPr>
          <p:nvPr/>
        </p:nvCxnSpPr>
        <p:spPr>
          <a:xfrm flipV="1">
            <a:off x="564032" y="1330562"/>
            <a:ext cx="6208908" cy="20220"/>
          </a:xfrm>
          <a:prstGeom prst="line">
            <a:avLst/>
          </a:prstGeom>
          <a:ln w="38100"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B8ACB7-0A70-4028-9288-7BAF649FB0BB}"/>
              </a:ext>
            </a:extLst>
          </p:cNvPr>
          <p:cNvSpPr txBox="1"/>
          <p:nvPr/>
        </p:nvSpPr>
        <p:spPr>
          <a:xfrm>
            <a:off x="564032" y="499565"/>
            <a:ext cx="7899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팀활동</a:t>
            </a:r>
            <a:r>
              <a:rPr lang="ko-KR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및 보고서 작성</a:t>
            </a:r>
            <a:endParaRPr lang="en-US" altLang="ko-KR" sz="2400" b="1" dirty="0">
              <a:solidFill>
                <a:schemeClr val="accent2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21D09D-5E94-40AD-A043-4D0C65F4B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086" y="6216895"/>
            <a:ext cx="2359751" cy="367981"/>
          </a:xfrm>
          <a:prstGeom prst="rect">
            <a:avLst/>
          </a:prstGeom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2761980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824" y="1669070"/>
            <a:ext cx="1749066" cy="17599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98805" y="3323696"/>
            <a:ext cx="1210588" cy="475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최종제출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06201" y="1676897"/>
            <a:ext cx="8539072" cy="166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 6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 이상 활동한 일지와 결과보고서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(PPT)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제출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제출서류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회차별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활동일지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+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최종 활동보고서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+ </a:t>
            </a:r>
            <a:r>
              <a:rPr lang="ko-KR" altLang="en-US" sz="2400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결과보고서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lang="en-US" altLang="ko-KR" sz="2400" dirty="0">
              <a:solidFill>
                <a:srgbClr val="C0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 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결과보고일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12. 6.(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금</a:t>
            </a:r>
            <a:r>
              <a:rPr lang="en-US" altLang="ko-KR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963D5F-9E2C-4AF7-9114-7B1983D772DC}"/>
              </a:ext>
            </a:extLst>
          </p:cNvPr>
          <p:cNvSpPr/>
          <p:nvPr/>
        </p:nvSpPr>
        <p:spPr>
          <a:xfrm>
            <a:off x="127590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161301-8C88-4B9E-8C5D-86E8957A4191}"/>
              </a:ext>
            </a:extLst>
          </p:cNvPr>
          <p:cNvCxnSpPr>
            <a:cxnSpLocks/>
          </p:cNvCxnSpPr>
          <p:nvPr/>
        </p:nvCxnSpPr>
        <p:spPr>
          <a:xfrm flipV="1">
            <a:off x="564032" y="1330562"/>
            <a:ext cx="6208908" cy="20220"/>
          </a:xfrm>
          <a:prstGeom prst="line">
            <a:avLst/>
          </a:prstGeom>
          <a:ln w="38100"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B8ACB7-0A70-4028-9288-7BAF649FB0BB}"/>
              </a:ext>
            </a:extLst>
          </p:cNvPr>
          <p:cNvSpPr txBox="1"/>
          <p:nvPr/>
        </p:nvSpPr>
        <p:spPr>
          <a:xfrm>
            <a:off x="564032" y="499565"/>
            <a:ext cx="7899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팀활동</a:t>
            </a:r>
            <a:r>
              <a:rPr lang="ko-KR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및 보고서 작성</a:t>
            </a:r>
            <a:endParaRPr lang="en-US" altLang="ko-KR" sz="2400" b="1" dirty="0">
              <a:solidFill>
                <a:schemeClr val="accent2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21D09D-5E94-40AD-A043-4D0C65F4B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086" y="6216895"/>
            <a:ext cx="2359751" cy="367981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4EC00CC-9CAD-4EB9-9906-5877B58DD2A0}"/>
              </a:ext>
            </a:extLst>
          </p:cNvPr>
          <p:cNvSpPr/>
          <p:nvPr/>
        </p:nvSpPr>
        <p:spPr>
          <a:xfrm>
            <a:off x="293113" y="3759941"/>
            <a:ext cx="11641712" cy="2824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BD24A-A2DD-4761-99A2-5F7DD5A09B55}"/>
              </a:ext>
            </a:extLst>
          </p:cNvPr>
          <p:cNvSpPr txBox="1"/>
          <p:nvPr/>
        </p:nvSpPr>
        <p:spPr>
          <a:xfrm>
            <a:off x="1153064" y="3851910"/>
            <a:ext cx="1007276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·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결과보고서</a:t>
            </a:r>
            <a:r>
              <a:rPr lang="en-US" altLang="ko-KR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en-US" altLang="ko-KR" sz="280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PPT </a:t>
            </a:r>
            <a:r>
              <a:rPr lang="ko-KR" altLang="en-US" sz="280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슬라이드 </a:t>
            </a:r>
            <a:r>
              <a:rPr lang="en-US" altLang="ko-KR" sz="280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10</a:t>
            </a:r>
            <a:r>
              <a:rPr lang="ko-KR" altLang="en-US" sz="2800" dirty="0">
                <a:highlight>
                  <a:srgbClr val="FFFF00"/>
                </a:highlight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페이지</a:t>
            </a:r>
            <a:r>
              <a:rPr lang="ko-KR" altLang="en-US" sz="28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이상 작성 제출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n w="19050">
                  <a:noFill/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※</a:t>
            </a:r>
            <a:r>
              <a:rPr lang="ko-KR" altLang="en-US" sz="2800" b="1" dirty="0">
                <a:ln w="19050">
                  <a:noFill/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결과보고서 편집</a:t>
            </a:r>
          </a:p>
          <a:p>
            <a:pPr algn="just" fontAlgn="base"/>
            <a:r>
              <a:rPr lang="en-US" altLang="ko-KR" sz="2800" b="1" dirty="0">
                <a:ln w="19050">
                  <a:noFill/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• </a:t>
            </a:r>
            <a:r>
              <a:rPr lang="ko-KR" altLang="en-US" sz="2800" b="1" dirty="0">
                <a:ln w="19050">
                  <a:noFill/>
                </a:ln>
                <a:latin typeface="강원교육튼튼" panose="02020603020101020101" pitchFamily="18" charset="-127"/>
                <a:ea typeface="강원교육튼튼" panose="02020603020101020101" pitchFamily="18" charset="-127"/>
              </a:rPr>
              <a:t>지정양식은 없으나 글자수가 지나치게 적거나 문단간격을 과도하게 넓히는 등의 페이지수를 부풀리는 보고서는 </a:t>
            </a:r>
            <a:r>
              <a:rPr lang="en-US" altLang="ko-KR" sz="2800" b="1" dirty="0">
                <a:ln w="19050">
                  <a:noFill/>
                </a:ln>
                <a:solidFill>
                  <a:srgbClr val="FF0000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rPr>
              <a:t>NO!</a:t>
            </a:r>
            <a:endParaRPr lang="ko-KR" altLang="en-US" sz="2800" b="1" dirty="0">
              <a:ln w="19050">
                <a:noFill/>
              </a:ln>
              <a:solidFill>
                <a:srgbClr val="FF0000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1AA42BD5-D025-40FA-92F9-A9686EBDDDF6}"/>
              </a:ext>
            </a:extLst>
          </p:cNvPr>
          <p:cNvSpPr/>
          <p:nvPr/>
        </p:nvSpPr>
        <p:spPr>
          <a:xfrm>
            <a:off x="10246162" y="2784343"/>
            <a:ext cx="685800" cy="1660134"/>
          </a:xfrm>
          <a:prstGeom prst="downArrow">
            <a:avLst/>
          </a:prstGeom>
          <a:solidFill>
            <a:srgbClr val="C00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09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985039" y="1867966"/>
            <a:ext cx="8669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&lt;</a:t>
            </a:r>
            <a:r>
              <a:rPr lang="ko-KR" altLang="en-US" sz="4800" dirty="0">
                <a:solidFill>
                  <a:schemeClr val="accent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 활동 마일리지 지급기준</a:t>
            </a:r>
            <a:r>
              <a:rPr lang="en-US" altLang="ko-KR" sz="4800" dirty="0">
                <a:solidFill>
                  <a:schemeClr val="accent1">
                    <a:lumMod val="5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5895" y="3044117"/>
            <a:ext cx="5222905" cy="2145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①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개인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기본 마일리지 지급</a:t>
            </a:r>
            <a:endParaRPr lang="en-US" altLang="ko-KR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-1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 당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10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마일리지 지급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참여횟수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×10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마일리지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-1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 당 참여시간 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시간 인정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-6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 미만 참여 시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활동지원금 미지급</a:t>
            </a:r>
            <a:endParaRPr lang="en-US" altLang="ko-KR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*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단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1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회당 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3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명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절반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이상 참여하여야 함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175720" y="2951630"/>
            <a:ext cx="5012911" cy="1783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② 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우수 활동 팀 선발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 </a:t>
            </a:r>
            <a:r>
              <a:rPr lang="ko-KR" altLang="en-US" sz="2000" b="1" u="sng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추가</a:t>
            </a:r>
            <a:r>
              <a:rPr lang="ko-KR" altLang="en-US" sz="2000" b="1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마일리지</a:t>
            </a:r>
            <a:endParaRPr lang="en-US" altLang="ko-KR" sz="20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- </a:t>
            </a:r>
            <a:r>
              <a:rPr lang="ko-KR" alt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우수 활동 팀 선발에서 입상하였을 경우</a:t>
            </a: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</a:t>
            </a:r>
            <a:r>
              <a:rPr lang="en-US" altLang="ko-KR" sz="2000" u="sng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</a:t>
            </a:r>
            <a:r>
              <a:rPr lang="ko-KR" altLang="en-US" sz="2000" u="sng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마일리지 추가</a:t>
            </a:r>
            <a:endParaRPr lang="en-US" altLang="ko-KR" sz="2000" dirty="0">
              <a:solidFill>
                <a:srgbClr val="FF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* </a:t>
            </a:r>
            <a:r>
              <a:rPr lang="ko-KR" alt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모든 마일리지는 결과보고서 제출 시 지급됩니다</a:t>
            </a:r>
            <a:r>
              <a:rPr lang="en-US" altLang="ko-KR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.</a:t>
            </a:r>
            <a:endParaRPr lang="ko-KR" altLang="en-US" sz="16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3E58E2-95AB-4F84-8E4E-A3F95B2266BB}"/>
              </a:ext>
            </a:extLst>
          </p:cNvPr>
          <p:cNvSpPr/>
          <p:nvPr/>
        </p:nvSpPr>
        <p:spPr>
          <a:xfrm>
            <a:off x="127590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A435FF1-7C09-43E1-B2BA-40181876EB70}"/>
              </a:ext>
            </a:extLst>
          </p:cNvPr>
          <p:cNvCxnSpPr>
            <a:cxnSpLocks/>
          </p:cNvCxnSpPr>
          <p:nvPr/>
        </p:nvCxnSpPr>
        <p:spPr>
          <a:xfrm flipV="1">
            <a:off x="564032" y="1347712"/>
            <a:ext cx="2561940" cy="3070"/>
          </a:xfrm>
          <a:prstGeom prst="line">
            <a:avLst/>
          </a:prstGeom>
          <a:ln w="38100"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CEE8ED5-1726-4C4E-BC66-91719AF87482}"/>
              </a:ext>
            </a:extLst>
          </p:cNvPr>
          <p:cNvSpPr txBox="1"/>
          <p:nvPr/>
        </p:nvSpPr>
        <p:spPr>
          <a:xfrm>
            <a:off x="564032" y="516715"/>
            <a:ext cx="3210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마일리지</a:t>
            </a:r>
            <a:endParaRPr lang="en-US" altLang="ko-KR" sz="2400" b="1" dirty="0">
              <a:solidFill>
                <a:schemeClr val="accent2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CE82DB-EDE1-4D63-852C-8ECFE5B8B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0086" y="6216895"/>
            <a:ext cx="2359751" cy="36798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053221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64032" y="1631258"/>
            <a:ext cx="11123143" cy="4449038"/>
          </a:xfrm>
          <a:prstGeom prst="rect">
            <a:avLst/>
          </a:prstGeom>
          <a:solidFill>
            <a:srgbClr val="FFFBE1"/>
          </a:solidFill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지급시기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최종 결과보고 제출 이후 지급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지급조건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예산사용 절차에 부합한 내역에 한해 지급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증빙서류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: 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카드 영수증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또는 </a:t>
            </a:r>
            <a:r>
              <a:rPr lang="ko-KR" altLang="en-US" sz="2400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현금 영수증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</a:t>
            </a: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간이영수증은 불가</a:t>
            </a:r>
            <a:r>
              <a:rPr lang="en-US" altLang="ko-KR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)</a:t>
            </a:r>
            <a:endParaRPr lang="ko-KR" altLang="en-US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                    </a:t>
            </a:r>
            <a:r>
              <a:rPr lang="en-US" altLang="ko-KR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※</a:t>
            </a:r>
            <a:r>
              <a:rPr lang="ko-KR" altLang="en-US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카드 영수증 상 </a:t>
            </a:r>
            <a:r>
              <a:rPr lang="ko-KR" altLang="en-US" u="sng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사용자 서명 </a:t>
            </a:r>
            <a:r>
              <a:rPr lang="ko-KR" altLang="en-US" dirty="0">
                <a:solidFill>
                  <a:srgbClr val="C0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필수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지출</a:t>
            </a:r>
            <a:r>
              <a:rPr lang="ko-KR" altLang="en-US" sz="2400" dirty="0">
                <a:solidFill>
                  <a:srgbClr val="FF0000"/>
                </a:solidFill>
                <a:highlight>
                  <a:srgbClr val="FADD32"/>
                </a:highlight>
                <a:ea typeface="여기어때 잘난체" panose="020B0600000101010101" pitchFamily="50" charset="-127"/>
              </a:rPr>
              <a:t>불가</a:t>
            </a:r>
            <a:r>
              <a:rPr lang="ko-KR" altLang="en-US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 항목</a:t>
            </a:r>
          </a:p>
          <a:p>
            <a:pPr fontAlgn="base">
              <a:lnSpc>
                <a:spcPct val="150000"/>
              </a:lnSpc>
            </a:pPr>
            <a:r>
              <a:rPr lang="en-US" altLang="ko-KR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    - </a:t>
            </a:r>
            <a:r>
              <a:rPr lang="ko-KR" altLang="en-US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학원 </a:t>
            </a:r>
            <a:r>
              <a:rPr lang="ko-KR" altLang="en-US" sz="2400" u="sng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수강료</a:t>
            </a:r>
            <a:r>
              <a:rPr lang="en-US" altLang="ko-KR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, </a:t>
            </a:r>
            <a:r>
              <a:rPr lang="ko-KR" altLang="en-US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외국어 및 자격증 </a:t>
            </a:r>
            <a:r>
              <a:rPr lang="ko-KR" altLang="en-US" sz="2400" u="sng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시험 </a:t>
            </a:r>
            <a:r>
              <a:rPr lang="ko-KR" altLang="en-US" sz="2400" u="sng" dirty="0" err="1">
                <a:highlight>
                  <a:srgbClr val="FADD32"/>
                </a:highlight>
                <a:ea typeface="여기어때 잘난체" panose="020B0600000101010101" pitchFamily="50" charset="-127"/>
              </a:rPr>
              <a:t>응시료</a:t>
            </a:r>
            <a:endParaRPr lang="ko-KR" altLang="en-US" sz="2400" u="sng" dirty="0">
              <a:highlight>
                <a:srgbClr val="FADD32"/>
              </a:highlight>
              <a:ea typeface="여기어때 잘난체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    - </a:t>
            </a:r>
            <a:r>
              <a:rPr lang="ko-KR" altLang="en-US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주류 및 </a:t>
            </a:r>
            <a:r>
              <a:rPr lang="ko-KR" altLang="en-US" sz="2400" u="sng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유흥 관련 비용</a:t>
            </a:r>
          </a:p>
          <a:p>
            <a:pPr fontAlgn="base">
              <a:lnSpc>
                <a:spcPct val="150000"/>
              </a:lnSpc>
            </a:pPr>
            <a:r>
              <a:rPr lang="en-US" altLang="ko-KR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    - </a:t>
            </a:r>
            <a:r>
              <a:rPr lang="ko-KR" altLang="en-US" sz="2400" dirty="0">
                <a:highlight>
                  <a:srgbClr val="FADD32"/>
                </a:highlight>
                <a:ea typeface="여기어때 잘난체" panose="020B0600000101010101" pitchFamily="50" charset="-127"/>
              </a:rPr>
              <a:t>기타 대학혁신지원사업에서 지출불가 항목으로 지정되는 내역 등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963D5F-9E2C-4AF7-9114-7B1983D772DC}"/>
              </a:ext>
            </a:extLst>
          </p:cNvPr>
          <p:cNvSpPr/>
          <p:nvPr/>
        </p:nvSpPr>
        <p:spPr>
          <a:xfrm>
            <a:off x="127590" y="127591"/>
            <a:ext cx="11950995" cy="6602817"/>
          </a:xfrm>
          <a:prstGeom prst="rect">
            <a:avLst/>
          </a:prstGeom>
          <a:noFill/>
          <a:ln w="2540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161301-8C88-4B9E-8C5D-86E8957A4191}"/>
              </a:ext>
            </a:extLst>
          </p:cNvPr>
          <p:cNvCxnSpPr>
            <a:cxnSpLocks/>
          </p:cNvCxnSpPr>
          <p:nvPr/>
        </p:nvCxnSpPr>
        <p:spPr>
          <a:xfrm flipV="1">
            <a:off x="564032" y="1330562"/>
            <a:ext cx="6208908" cy="20220"/>
          </a:xfrm>
          <a:prstGeom prst="line">
            <a:avLst/>
          </a:prstGeom>
          <a:ln w="38100">
            <a:solidFill>
              <a:srgbClr val="A08F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B8ACB7-0A70-4028-9288-7BAF649FB0BB}"/>
              </a:ext>
            </a:extLst>
          </p:cNvPr>
          <p:cNvSpPr txBox="1"/>
          <p:nvPr/>
        </p:nvSpPr>
        <p:spPr>
          <a:xfrm>
            <a:off x="564032" y="499565"/>
            <a:ext cx="7899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팀활동</a:t>
            </a:r>
            <a:r>
              <a:rPr lang="ko-KR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예산 집행기준</a:t>
            </a:r>
            <a:endParaRPr lang="en-US" altLang="ko-KR" sz="2400" b="1" dirty="0">
              <a:solidFill>
                <a:schemeClr val="accent2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21D09D-5E94-40AD-A043-4D0C65F4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086" y="6216895"/>
            <a:ext cx="2359751" cy="36798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12351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5177</TotalTime>
  <Words>2338</Words>
  <Application>Microsoft Office PowerPoint</Application>
  <PresentationFormat>와이드스크린</PresentationFormat>
  <Paragraphs>451</Paragraphs>
  <Slides>24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강원교육튼튼</vt:lpstr>
      <vt:lpstr>맑은 고딕</vt:lpstr>
      <vt:lpstr>바탕</vt:lpstr>
      <vt:lpstr>여기어때 잘난체</vt:lpstr>
      <vt:lpstr>한컴산뜻돋움</vt:lpstr>
      <vt:lpstr>함초롬바탕</vt:lpstr>
      <vt:lpstr>Arial</vt:lpstr>
      <vt:lpstr>Dubai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CBNU</cp:lastModifiedBy>
  <cp:revision>197</cp:revision>
  <dcterms:created xsi:type="dcterms:W3CDTF">2020-09-08T01:20:01Z</dcterms:created>
  <dcterms:modified xsi:type="dcterms:W3CDTF">2024-09-30T08:29:12Z</dcterms:modified>
  <cp:contentStatus/>
</cp:coreProperties>
</file>